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02" r:id="rId2"/>
  </p:sldMasterIdLst>
  <p:notesMasterIdLst>
    <p:notesMasterId r:id="rId33"/>
  </p:notesMasterIdLst>
  <p:handoutMasterIdLst>
    <p:handoutMasterId r:id="rId34"/>
  </p:handoutMasterIdLst>
  <p:sldIdLst>
    <p:sldId id="529" r:id="rId3"/>
    <p:sldId id="504" r:id="rId4"/>
    <p:sldId id="498" r:id="rId5"/>
    <p:sldId id="510" r:id="rId6"/>
    <p:sldId id="491" r:id="rId7"/>
    <p:sldId id="522" r:id="rId8"/>
    <p:sldId id="476" r:id="rId9"/>
    <p:sldId id="480" r:id="rId10"/>
    <p:sldId id="482" r:id="rId11"/>
    <p:sldId id="507" r:id="rId12"/>
    <p:sldId id="500" r:id="rId13"/>
    <p:sldId id="490" r:id="rId14"/>
    <p:sldId id="508" r:id="rId15"/>
    <p:sldId id="509" r:id="rId16"/>
    <p:sldId id="494" r:id="rId17"/>
    <p:sldId id="361" r:id="rId18"/>
    <p:sldId id="520" r:id="rId19"/>
    <p:sldId id="513" r:id="rId20"/>
    <p:sldId id="523" r:id="rId21"/>
    <p:sldId id="514" r:id="rId22"/>
    <p:sldId id="413" r:id="rId23"/>
    <p:sldId id="519" r:id="rId24"/>
    <p:sldId id="511" r:id="rId25"/>
    <p:sldId id="505" r:id="rId26"/>
    <p:sldId id="528" r:id="rId27"/>
    <p:sldId id="515" r:id="rId28"/>
    <p:sldId id="526" r:id="rId29"/>
    <p:sldId id="443" r:id="rId30"/>
    <p:sldId id="527" r:id="rId31"/>
    <p:sldId id="521" r:id="rId32"/>
  </p:sldIdLst>
  <p:sldSz cx="9144000" cy="6858000" type="screen4x3"/>
  <p:notesSz cx="7099300" cy="102346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808080"/>
    <a:srgbClr val="336699"/>
    <a:srgbClr val="FF5050"/>
    <a:srgbClr val="FF9900"/>
    <a:srgbClr val="FFFF00"/>
    <a:srgbClr val="990033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8786" autoAdjust="0"/>
    <p:restoredTop sz="84339" autoAdjust="0"/>
  </p:normalViewPr>
  <p:slideViewPr>
    <p:cSldViewPr snapToObjects="1">
      <p:cViewPr varScale="1">
        <p:scale>
          <a:sx n="95" d="100"/>
          <a:sy n="95" d="100"/>
        </p:scale>
        <p:origin x="-1380" y="-108"/>
      </p:cViewPr>
      <p:guideLst>
        <p:guide orient="horz" pos="1008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6" d="100"/>
          <a:sy n="56" d="100"/>
        </p:scale>
        <p:origin x="-2220" y="-84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defTabSz="495300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r" defTabSz="495300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fld id="{39DC423B-ABDC-4B3E-96A2-D3ED1262ED87}" type="datetimeFigureOut">
              <a:rPr lang="en-US"/>
              <a:pPr>
                <a:defRPr/>
              </a:pPr>
              <a:t>9/5/2012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defTabSz="495300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 defTabSz="495300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fld id="{D9848FE9-72C1-4092-A093-5B2B1AFD449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defTabSz="495300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r" defTabSz="495300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fld id="{AE39AB7A-4DAA-4B91-8765-8B6A8954A19A}" type="datetimeFigureOut">
              <a:rPr lang="en-US"/>
              <a:pPr>
                <a:defRPr/>
              </a:pPr>
              <a:t>9/5/2012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9938"/>
            <a:ext cx="5113338" cy="3835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noProof="0" dirty="0" smtClean="0"/>
              <a:t>Click to edit Master text styles</a:t>
            </a:r>
          </a:p>
          <a:p>
            <a:pPr lvl="1"/>
            <a:r>
              <a:rPr lang="nl-BE" noProof="0" dirty="0" smtClean="0"/>
              <a:t>Second level</a:t>
            </a:r>
          </a:p>
          <a:p>
            <a:pPr lvl="2"/>
            <a:r>
              <a:rPr lang="nl-BE" noProof="0" dirty="0" smtClean="0"/>
              <a:t>Third level</a:t>
            </a:r>
          </a:p>
          <a:p>
            <a:pPr lvl="3"/>
            <a:r>
              <a:rPr lang="nl-BE" noProof="0" dirty="0" smtClean="0"/>
              <a:t>Fourth level</a:t>
            </a:r>
          </a:p>
          <a:p>
            <a:pPr lvl="4"/>
            <a:r>
              <a:rPr lang="nl-BE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defTabSz="495300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 defTabSz="495300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fld id="{66CB85DE-2CF3-41ED-95C6-F74D6101C5E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Moto : cause première : 3 à 5%, Facteur contributif : 15%</a:t>
            </a:r>
          </a:p>
          <a:p>
            <a:r>
              <a:rPr lang="fr-BE" smtClean="0">
                <a:latin typeface="Tahoma" pitchFamily="34" charset="0"/>
              </a:rPr>
              <a:t>Vélo : rails de tram, pavés</a:t>
            </a:r>
          </a:p>
          <a:p>
            <a:r>
              <a:rPr lang="fr-BE" smtClean="0">
                <a:latin typeface="Tahoma" pitchFamily="34" charset="0"/>
              </a:rPr>
              <a:t>piétons : glissance, absence de refuge,…</a:t>
            </a:r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605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Voir et être vu. MAIDS : obstruction visuelle = facteur primaire dans 18,5% des accidents de moto (8% en général)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0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8098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3750"/>
          </a:xfrm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3</a:t>
            </a:r>
            <a:r>
              <a:rPr lang="fr-BE" baseline="30000" smtClean="0">
                <a:latin typeface="Tahoma" pitchFamily="34" charset="0"/>
              </a:rPr>
              <a:t>e</a:t>
            </a:r>
            <a:r>
              <a:rPr lang="fr-BE" smtClean="0">
                <a:latin typeface="Tahoma" pitchFamily="34" charset="0"/>
              </a:rPr>
              <a:t> catégorie d'usagers victimes en Wallonie, 2</a:t>
            </a:r>
            <a:r>
              <a:rPr lang="fr-BE" baseline="30000" smtClean="0">
                <a:latin typeface="Tahoma" pitchFamily="34" charset="0"/>
              </a:rPr>
              <a:t>e</a:t>
            </a:r>
            <a:r>
              <a:rPr lang="fr-BE" smtClean="0">
                <a:latin typeface="Tahoma" pitchFamily="34" charset="0"/>
              </a:rPr>
              <a:t> dans les grandes villes wallonnes, 1</a:t>
            </a:r>
            <a:r>
              <a:rPr lang="fr-BE" baseline="30000" smtClean="0">
                <a:latin typeface="Tahoma" pitchFamily="34" charset="0"/>
              </a:rPr>
              <a:t>er</a:t>
            </a:r>
            <a:r>
              <a:rPr lang="fr-BE" smtClean="0">
                <a:latin typeface="Tahoma" pitchFamily="34" charset="0"/>
              </a:rPr>
              <a:t> à Bxl</a:t>
            </a:r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1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0146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Personnes âgées beaucoup plus susceptibles d'avoir un accident comme piéton</a:t>
            </a:r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1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219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60% des victimes = traversant (69,3% il y a 15 ans)</a:t>
            </a:r>
          </a:p>
          <a:p>
            <a:r>
              <a:rPr lang="fr-BE" smtClean="0">
                <a:latin typeface="Tahoma" pitchFamily="34" charset="0"/>
              </a:rPr>
              <a:t>Cc = surtout en agglo, 80% en section</a:t>
            </a:r>
          </a:p>
          <a:p>
            <a:r>
              <a:rPr lang="fr-BE" smtClean="0">
                <a:latin typeface="Tahoma" pitchFamily="34" charset="0"/>
              </a:rPr>
              <a:t>en B agglos, piétons : 31% des T en 2010</a:t>
            </a:r>
            <a:endParaRPr lang="fr-FR" smtClean="0">
              <a:latin typeface="Tahoma" pitchFamily="34" charset="0"/>
            </a:endParaRPr>
          </a:p>
          <a:p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731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Tendance européenne</a:t>
            </a:r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936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Question de la visibilité est importante</a:t>
            </a:r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141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>
                <a:latin typeface="Tahoma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653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960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>
                <a:latin typeface="Tahoma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0600" y="766763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1650" name="Rectangle 3"/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environ la ½ des accidents = en carrefour</a:t>
            </a:r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3750"/>
          </a:xfrm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T+BG : motards = 2</a:t>
            </a:r>
            <a:r>
              <a:rPr lang="fr-BE" baseline="30000" smtClean="0">
                <a:latin typeface="Tahoma" pitchFamily="34" charset="0"/>
              </a:rPr>
              <a:t>e</a:t>
            </a:r>
            <a:r>
              <a:rPr lang="fr-BE" smtClean="0">
                <a:latin typeface="Tahoma" pitchFamily="34" charset="0"/>
              </a:rPr>
              <a:t> victimes en B et en W</a:t>
            </a:r>
          </a:p>
          <a:p>
            <a:r>
              <a:rPr lang="fr-BE" smtClean="0">
                <a:latin typeface="Tahoma" pitchFamily="34" charset="0"/>
              </a:rPr>
              <a:t>Attention sous-enregistrement…</a:t>
            </a:r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0600" y="766763"/>
            <a:ext cx="5118100" cy="3838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22" name="Rectangle 3"/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  <a:noFill/>
          <a:ln/>
        </p:spPr>
        <p:txBody>
          <a:bodyPr/>
          <a:lstStyle/>
          <a:p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avril et juillet 2010 très ensoleillés, août très pluvieux</a:t>
            </a:r>
          </a:p>
          <a:p>
            <a:r>
              <a:rPr lang="fr-BE" smtClean="0">
                <a:latin typeface="Tahoma" pitchFamily="34" charset="0"/>
              </a:rPr>
              <a:t>25 à 30% d'accidents en plus le WE</a:t>
            </a:r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66% = section, 17% = B1 ou B5</a:t>
            </a:r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4 points d'attention particuliers : 1 l'état de la chaussée – l'adhérence.</a:t>
            </a:r>
          </a:p>
          <a:p>
            <a:r>
              <a:rPr lang="fr-BE" smtClean="0">
                <a:latin typeface="Tahoma" pitchFamily="34" charset="0"/>
              </a:rPr>
              <a:t>Matériaux, marquage, entretien</a:t>
            </a:r>
          </a:p>
          <a:p>
            <a:r>
              <a:rPr lang="fr-FR" smtClean="0">
                <a:latin typeface="Tahoma" pitchFamily="34" charset="0"/>
              </a:rPr>
              <a:t>La chaussée doit assurer une bonne adhérence, même par temps de pluie.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smtClean="0">
                <a:latin typeface="Tahoma" pitchFamily="34" charset="0"/>
              </a:rPr>
              <a:t>Voir exposé X. Cocu. Le motocycliste doit être correctement informé de la nécessité d’adapter son comportement au contexte environnemental. Sa trajectoire doit être clairement perceptible.</a:t>
            </a:r>
          </a:p>
          <a:p>
            <a:r>
              <a:rPr lang="fr-BE" smtClean="0">
                <a:latin typeface="Tahoma" pitchFamily="34" charset="0"/>
              </a:rPr>
              <a:t>Guide de recommandation = seule recommandation "infrastructure" du GT moto du CSWSR.</a:t>
            </a:r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woosh_cmyk.png"/>
          <p:cNvPicPr>
            <a:picLocks noChangeAspect="1"/>
          </p:cNvPicPr>
          <p:nvPr userDrawn="1"/>
        </p:nvPicPr>
        <p:blipFill>
          <a:blip r:embed="rId2"/>
          <a:srcRect t="-9625"/>
          <a:stretch>
            <a:fillRect/>
          </a:stretch>
        </p:blipFill>
        <p:spPr bwMode="auto">
          <a:xfrm>
            <a:off x="-36513" y="5426075"/>
            <a:ext cx="1584326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0800000" algn="l" rotWithShape="0">
              <a:srgbClr val="000000">
                <a:alpha val="42999"/>
              </a:srgbClr>
            </a:outerShdw>
          </a:effectLst>
        </p:spPr>
      </p:pic>
      <p:pic>
        <p:nvPicPr>
          <p:cNvPr id="7" name="Picture 12" descr="BIVV_500px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747000" y="400050"/>
            <a:ext cx="131921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5029200" y="0"/>
            <a:ext cx="41148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1" y="274639"/>
            <a:ext cx="7429500" cy="619441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7500" y="893763"/>
            <a:ext cx="7429499" cy="325437"/>
          </a:xfrm>
        </p:spPr>
        <p:txBody>
          <a:bodyPr anchor="ctr">
            <a:noAutofit/>
          </a:bodyPr>
          <a:lstStyle>
            <a:lvl1pPr>
              <a:buNone/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7500" y="1371600"/>
            <a:ext cx="7429499" cy="4876800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317500" y="6394450"/>
            <a:ext cx="74295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here comes the footer in caps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666666"/>
                </a:solidFill>
              </a:defRPr>
            </a:lvl1pPr>
          </a:lstStyle>
          <a:p>
            <a:pPr>
              <a:defRPr/>
            </a:pPr>
            <a:fld id="{CE85A7D7-05CB-4117-9B27-A370AF9D97C4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1" y="274639"/>
            <a:ext cx="7429500" cy="619441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7500" y="893763"/>
            <a:ext cx="7429499" cy="325437"/>
          </a:xfrm>
        </p:spPr>
        <p:txBody>
          <a:bodyPr anchor="ctr" anchorCtr="0">
            <a:noAutofit/>
          </a:bodyPr>
          <a:lstStyle>
            <a:lvl1pPr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7501" y="1371600"/>
            <a:ext cx="4711700" cy="4876800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5029200" y="1371600"/>
            <a:ext cx="4037013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317500" y="6394450"/>
            <a:ext cx="74295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here comes the footer in caps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DE46C56-7FD6-4647-B2EA-4D62CE481C61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1" y="274639"/>
            <a:ext cx="7429500" cy="619441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7500" y="893763"/>
            <a:ext cx="7429499" cy="325437"/>
          </a:xfrm>
        </p:spPr>
        <p:txBody>
          <a:bodyPr anchor="ctr" anchorCtr="0">
            <a:noAutofit/>
          </a:bodyPr>
          <a:lstStyle>
            <a:lvl1pPr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7501" y="1371600"/>
            <a:ext cx="7429498" cy="2057400"/>
          </a:xfrm>
        </p:spPr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4"/>
          </p:nvPr>
        </p:nvSpPr>
        <p:spPr>
          <a:xfrm>
            <a:off x="317500" y="3429000"/>
            <a:ext cx="7429501" cy="2819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317500" y="6394450"/>
            <a:ext cx="74295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here comes the footer in caps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CC82B-E41E-4630-A4C9-3161DD2E7E78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ARMAC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woosh_cmyk.png"/>
          <p:cNvPicPr>
            <a:picLocks noChangeAspect="1"/>
          </p:cNvPicPr>
          <p:nvPr userDrawn="1"/>
        </p:nvPicPr>
        <p:blipFill>
          <a:blip r:embed="rId2"/>
          <a:srcRect t="-9625"/>
          <a:stretch>
            <a:fillRect/>
          </a:stretch>
        </p:blipFill>
        <p:spPr bwMode="auto">
          <a:xfrm>
            <a:off x="0" y="4486275"/>
            <a:ext cx="267176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0800000" algn="l" rotWithShape="0">
              <a:srgbClr val="000000">
                <a:alpha val="42999"/>
              </a:srgbClr>
            </a:outerShdw>
          </a:effectLst>
        </p:spPr>
      </p:pic>
      <p:pic>
        <p:nvPicPr>
          <p:cNvPr id="7" name="Picture 13" descr="BIVV_500px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747000" y="400050"/>
            <a:ext cx="131921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1" y="274639"/>
            <a:ext cx="7429500" cy="619441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7500" y="893763"/>
            <a:ext cx="7429499" cy="325437"/>
          </a:xfrm>
        </p:spPr>
        <p:txBody>
          <a:bodyPr anchor="ctr" anchorCtr="0">
            <a:noAutofit/>
          </a:bodyPr>
          <a:lstStyle>
            <a:lvl1pPr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7500" y="1371600"/>
            <a:ext cx="7429499" cy="4876800"/>
          </a:xfrm>
        </p:spPr>
        <p:txBody>
          <a:bodyPr/>
          <a:lstStyle/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317500" y="6394450"/>
            <a:ext cx="74295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here comes the footer in caps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64867-08DF-4365-AFC7-18B140B6CE8B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ARMAC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swoosh_cmyk.png"/>
          <p:cNvPicPr>
            <a:picLocks noChangeAspect="1"/>
          </p:cNvPicPr>
          <p:nvPr userDrawn="1"/>
        </p:nvPicPr>
        <p:blipFill>
          <a:blip r:embed="rId2"/>
          <a:srcRect t="-9625"/>
          <a:stretch>
            <a:fillRect/>
          </a:stretch>
        </p:blipFill>
        <p:spPr bwMode="auto">
          <a:xfrm>
            <a:off x="0" y="4486275"/>
            <a:ext cx="267176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0800000" algn="l" rotWithShape="0">
              <a:srgbClr val="000000">
                <a:alpha val="42999"/>
              </a:srgbClr>
            </a:outerShdw>
          </a:effectLst>
        </p:spPr>
      </p:pic>
      <p:pic>
        <p:nvPicPr>
          <p:cNvPr id="7" name="Picture 13" descr="BIVV_500px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747000" y="400050"/>
            <a:ext cx="131921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1" y="274639"/>
            <a:ext cx="7429500" cy="619441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7500" y="893763"/>
            <a:ext cx="7429499" cy="325437"/>
          </a:xfrm>
        </p:spPr>
        <p:txBody>
          <a:bodyPr anchor="ctr" anchorCtr="0">
            <a:noAutofit/>
          </a:bodyPr>
          <a:lstStyle>
            <a:lvl1pPr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7500" y="1371600"/>
            <a:ext cx="7429499" cy="4876800"/>
          </a:xfrm>
        </p:spPr>
        <p:txBody>
          <a:bodyPr/>
          <a:lstStyle/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317500" y="6394450"/>
            <a:ext cx="74295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here comes the footer in caps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53433-3B2B-49E3-BE53-B520CE41C417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0" y="3886200"/>
            <a:ext cx="9144000" cy="297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6" descr="bivv_image title.pdf"/>
          <p:cNvPicPr>
            <a:picLocks noChangeAspect="1"/>
          </p:cNvPicPr>
          <p:nvPr userDrawn="1"/>
        </p:nvPicPr>
        <p:blipFill>
          <a:blip r:embed="rId2"/>
          <a:srcRect t="55556"/>
          <a:stretch>
            <a:fillRect/>
          </a:stretch>
        </p:blipFill>
        <p:spPr>
          <a:xfrm>
            <a:off x="0" y="3124200"/>
            <a:ext cx="9144000" cy="3048000"/>
          </a:xfrm>
          <a:prstGeom prst="rect">
            <a:avLst/>
          </a:prstGeom>
          <a:effectLst>
            <a:outerShdw blurRad="50800" dist="38100" dir="16200000" algn="t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457200"/>
          </a:xfrm>
        </p:spPr>
        <p:txBody>
          <a:bodyPr rIns="324000">
            <a:no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0"/>
            <a:ext cx="9144000" cy="304800"/>
          </a:xfrm>
        </p:spPr>
        <p:txBody>
          <a:bodyPr rIns="324000" anchor="ctr">
            <a:noAutofit/>
          </a:bodyPr>
          <a:lstStyle>
            <a:lvl1pPr algn="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3886200"/>
            <a:ext cx="9144000" cy="297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bivv_image title3.pdf"/>
          <p:cNvPicPr>
            <a:picLocks noChangeAspect="1"/>
          </p:cNvPicPr>
          <p:nvPr userDrawn="1"/>
        </p:nvPicPr>
        <p:blipFill>
          <a:blip r:embed="rId2"/>
          <a:srcRect t="50000"/>
          <a:stretch>
            <a:fillRect/>
          </a:stretch>
        </p:blipFill>
        <p:spPr>
          <a:xfrm>
            <a:off x="0" y="2590800"/>
            <a:ext cx="9148763" cy="3429000"/>
          </a:xfrm>
          <a:prstGeom prst="rect">
            <a:avLst/>
          </a:prstGeom>
          <a:effectLst>
            <a:outerShdw blurRad="50800" dist="38100" dir="16200000" algn="t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457200"/>
          </a:xfrm>
        </p:spPr>
        <p:txBody>
          <a:bodyPr rIns="324000">
            <a:no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0"/>
            <a:ext cx="9144000" cy="304800"/>
          </a:xfrm>
        </p:spPr>
        <p:txBody>
          <a:bodyPr rIns="324000" anchor="ctr">
            <a:noAutofit/>
          </a:bodyPr>
          <a:lstStyle>
            <a:lvl1pPr algn="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3886200"/>
            <a:ext cx="9144000" cy="297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 descr="bivv_image title2.pdf"/>
          <p:cNvPicPr>
            <a:picLocks noChangeAspect="1"/>
          </p:cNvPicPr>
          <p:nvPr userDrawn="1"/>
        </p:nvPicPr>
        <p:blipFill>
          <a:blip r:embed="rId2"/>
          <a:srcRect l="826" t="50000"/>
          <a:stretch>
            <a:fillRect/>
          </a:stretch>
        </p:blipFill>
        <p:spPr>
          <a:xfrm>
            <a:off x="0" y="3048000"/>
            <a:ext cx="9144000" cy="3429000"/>
          </a:xfrm>
          <a:prstGeom prst="rect">
            <a:avLst/>
          </a:prstGeom>
          <a:effectLst>
            <a:outerShdw blurRad="50800" dist="38100" dir="16200000" algn="t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457200"/>
          </a:xfrm>
        </p:spPr>
        <p:txBody>
          <a:bodyPr lIns="324000" rIns="324000">
            <a:no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0"/>
            <a:ext cx="9144000" cy="304800"/>
          </a:xfrm>
        </p:spPr>
        <p:txBody>
          <a:bodyPr lIns="324000" rIns="324000" anchor="ctr">
            <a:noAutofit/>
          </a:bodyPr>
          <a:lstStyle>
            <a:lvl1pPr algn="l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3886200"/>
            <a:ext cx="9144000" cy="297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6" descr="bivv_image title.pdf"/>
          <p:cNvPicPr>
            <a:picLocks noChangeAspect="1"/>
          </p:cNvPicPr>
          <p:nvPr userDrawn="1"/>
        </p:nvPicPr>
        <p:blipFill>
          <a:blip r:embed="rId2"/>
          <a:srcRect t="55556"/>
          <a:stretch>
            <a:fillRect/>
          </a:stretch>
        </p:blipFill>
        <p:spPr>
          <a:xfrm>
            <a:off x="0" y="3124200"/>
            <a:ext cx="9144000" cy="3048000"/>
          </a:xfrm>
          <a:prstGeom prst="rect">
            <a:avLst/>
          </a:prstGeom>
          <a:effectLst>
            <a:outerShdw blurRad="50800" dist="38100" dir="16200000" algn="t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457200"/>
          </a:xfrm>
        </p:spPr>
        <p:txBody>
          <a:bodyPr rIns="324000">
            <a:no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0"/>
            <a:ext cx="9144000" cy="304800"/>
          </a:xfrm>
        </p:spPr>
        <p:txBody>
          <a:bodyPr rIns="324000" anchor="ctr">
            <a:noAutofit/>
          </a:bodyPr>
          <a:lstStyle>
            <a:lvl1pPr algn="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F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3886200"/>
            <a:ext cx="9144000" cy="297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 descr="bivv_image title3.pdf"/>
          <p:cNvPicPr>
            <a:picLocks noChangeAspect="1"/>
          </p:cNvPicPr>
          <p:nvPr userDrawn="1"/>
        </p:nvPicPr>
        <p:blipFill>
          <a:blip r:embed="rId2"/>
          <a:srcRect t="50000"/>
          <a:stretch>
            <a:fillRect/>
          </a:stretch>
        </p:blipFill>
        <p:spPr>
          <a:xfrm>
            <a:off x="0" y="2590800"/>
            <a:ext cx="9148763" cy="3429000"/>
          </a:xfrm>
          <a:prstGeom prst="rect">
            <a:avLst/>
          </a:prstGeom>
          <a:effectLst>
            <a:outerShdw blurRad="50800" dist="38100" dir="16200000" algn="t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457200"/>
          </a:xfrm>
        </p:spPr>
        <p:txBody>
          <a:bodyPr rIns="324000">
            <a:no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0"/>
            <a:ext cx="9144000" cy="304800"/>
          </a:xfrm>
        </p:spPr>
        <p:txBody>
          <a:bodyPr rIns="324000" anchor="ctr">
            <a:noAutofit/>
          </a:bodyPr>
          <a:lstStyle>
            <a:lvl1pPr algn="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3886200"/>
            <a:ext cx="9144000" cy="297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 descr="bivv_image title2.pdf"/>
          <p:cNvPicPr>
            <a:picLocks noChangeAspect="1"/>
          </p:cNvPicPr>
          <p:nvPr userDrawn="1"/>
        </p:nvPicPr>
        <p:blipFill>
          <a:blip r:embed="rId2"/>
          <a:srcRect l="826" t="50000"/>
          <a:stretch>
            <a:fillRect/>
          </a:stretch>
        </p:blipFill>
        <p:spPr>
          <a:xfrm>
            <a:off x="0" y="3048000"/>
            <a:ext cx="9144000" cy="3429000"/>
          </a:xfrm>
          <a:prstGeom prst="rect">
            <a:avLst/>
          </a:prstGeom>
          <a:effectLst>
            <a:outerShdw blurRad="50800" dist="38100" dir="16200000" algn="t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457200"/>
          </a:xfrm>
        </p:spPr>
        <p:txBody>
          <a:bodyPr lIns="324000" rIns="324000">
            <a:noAutofit/>
          </a:bodyPr>
          <a:lstStyle>
            <a:lvl1pPr algn="l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0"/>
            <a:ext cx="9144000" cy="304800"/>
          </a:xfrm>
        </p:spPr>
        <p:txBody>
          <a:bodyPr lIns="324000" rIns="324000" anchor="ctr">
            <a:noAutofit/>
          </a:bodyPr>
          <a:lstStyle>
            <a:lvl1pPr algn="l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E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0" y="3886200"/>
            <a:ext cx="9144000" cy="297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6" descr="bivv_image title.pdf"/>
          <p:cNvPicPr>
            <a:picLocks noChangeAspect="1"/>
          </p:cNvPicPr>
          <p:nvPr userDrawn="1"/>
        </p:nvPicPr>
        <p:blipFill>
          <a:blip r:embed="rId2"/>
          <a:srcRect t="55556"/>
          <a:stretch>
            <a:fillRect/>
          </a:stretch>
        </p:blipFill>
        <p:spPr>
          <a:xfrm>
            <a:off x="0" y="3124200"/>
            <a:ext cx="9144000" cy="3048000"/>
          </a:xfrm>
          <a:prstGeom prst="rect">
            <a:avLst/>
          </a:prstGeom>
          <a:effectLst>
            <a:outerShdw blurRad="50800" dist="38100" dir="16200000" algn="t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457200"/>
          </a:xfrm>
        </p:spPr>
        <p:txBody>
          <a:bodyPr rIns="324000">
            <a:no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96000"/>
            <a:ext cx="9144000" cy="304800"/>
          </a:xfrm>
        </p:spPr>
        <p:txBody>
          <a:bodyPr rIns="324000" anchor="ctr">
            <a:noAutofit/>
          </a:bodyPr>
          <a:lstStyle>
            <a:lvl1pPr algn="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1" y="274639"/>
            <a:ext cx="7429500" cy="619441"/>
          </a:xfrm>
        </p:spPr>
        <p:txBody>
          <a:bodyPr/>
          <a:lstStyle/>
          <a:p>
            <a:r>
              <a:rPr lang="nl-BE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17500" y="893763"/>
            <a:ext cx="7429499" cy="325437"/>
          </a:xfrm>
        </p:spPr>
        <p:txBody>
          <a:bodyPr anchor="ctr" anchorCtr="0">
            <a:noAutofit/>
          </a:bodyPr>
          <a:lstStyle>
            <a:lvl1pPr>
              <a:buNone/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nl-BE" dirty="0" smtClean="0"/>
              <a:t>Click to edit Master text styles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7500" y="1371600"/>
            <a:ext cx="7429499" cy="4876800"/>
          </a:xfrm>
        </p:spPr>
        <p:txBody>
          <a:bodyPr/>
          <a:lstStyle/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4"/>
          </p:nvPr>
        </p:nvSpPr>
        <p:spPr>
          <a:xfrm>
            <a:off x="317500" y="6394450"/>
            <a:ext cx="74295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here comes the footer in caps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F704B-FC36-41D3-8B91-4119945BF83F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woosh_cmyk.png"/>
          <p:cNvPicPr>
            <a:picLocks noChangeAspect="1"/>
          </p:cNvPicPr>
          <p:nvPr userDrawn="1"/>
        </p:nvPicPr>
        <p:blipFill>
          <a:blip r:embed="rId10"/>
          <a:srcRect t="-10904"/>
          <a:stretch>
            <a:fillRect/>
          </a:stretch>
        </p:blipFill>
        <p:spPr>
          <a:xfrm>
            <a:off x="6022975" y="4479925"/>
            <a:ext cx="3121025" cy="2314575"/>
          </a:xfrm>
          <a:prstGeom prst="rect">
            <a:avLst/>
          </a:prstGeom>
          <a:effectLst>
            <a:outerShdw blurRad="127000" dist="38100" dir="10800000" algn="l">
              <a:srgbClr val="000000">
                <a:alpha val="43000"/>
              </a:srgbClr>
            </a:outerShdw>
          </a:effectLst>
        </p:spPr>
      </p:pic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500" y="6394450"/>
            <a:ext cx="7073900" cy="2444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cap="all">
                <a:solidFill>
                  <a:srgbClr val="66993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here comes the footer in caps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394450"/>
            <a:ext cx="457200" cy="24447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C3F1EC-FA17-4A94-BDFF-95A3A31E4937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  <p:pic>
        <p:nvPicPr>
          <p:cNvPr id="1029" name="Picture 20" descr="BIVV_500px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7747000" y="400050"/>
            <a:ext cx="131921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317500" y="274638"/>
            <a:ext cx="74295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Click to edit Master title style</a:t>
            </a:r>
            <a:endParaRPr lang="en-US" smtClean="0"/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17500" y="1600200"/>
            <a:ext cx="8369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Tahoma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Lucida Grande"/>
        <a:buChar char="❘"/>
        <a:defRPr sz="2400" kern="1200">
          <a:solidFill>
            <a:schemeClr val="tx1"/>
          </a:solidFill>
          <a:latin typeface="Tahoma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❘"/>
        <a:defRPr sz="2200" kern="1200">
          <a:solidFill>
            <a:schemeClr val="tx1"/>
          </a:solidFill>
          <a:latin typeface="Tahoma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Lucida Grande"/>
        <a:buChar char="❘"/>
        <a:defRPr sz="2000" kern="1200">
          <a:solidFill>
            <a:schemeClr val="tx1"/>
          </a:solidFill>
          <a:latin typeface="Tahoma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❘"/>
        <a:defRPr sz="2000" kern="1200">
          <a:solidFill>
            <a:schemeClr val="tx1"/>
          </a:solidFill>
          <a:latin typeface="Tahoma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❘"/>
        <a:defRPr sz="2000" kern="1200">
          <a:solidFill>
            <a:schemeClr val="tx1"/>
          </a:solidFill>
          <a:latin typeface="Tahom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3"/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woosh_neg_cmyk.png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0" y="3733800"/>
            <a:ext cx="2687638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0800000" algn="l" rotWithShape="0">
              <a:srgbClr val="000000">
                <a:alpha val="42999"/>
              </a:srgbClr>
            </a:outerShdw>
          </a:effectLst>
        </p:spPr>
      </p:pic>
      <p:pic>
        <p:nvPicPr>
          <p:cNvPr id="11267" name="Picture 8" descr="BIVV_500px.pn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7747000" y="400050"/>
            <a:ext cx="131921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500" y="6394450"/>
            <a:ext cx="7073900" cy="2444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cap="all">
                <a:solidFill>
                  <a:srgbClr val="FFFFFF"/>
                </a:solidFill>
                <a:effectLst>
                  <a:outerShdw blurRad="88900" algn="ctr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here comes the footer in caps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394450"/>
            <a:ext cx="457200" cy="24447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5834EA-5444-42B7-9690-0C3F2DE5361F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500" y="274638"/>
            <a:ext cx="7429500" cy="619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500" y="1600200"/>
            <a:ext cx="8369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 smtClean="0"/>
              <a:t>Click to edit Master text styles</a:t>
            </a:r>
          </a:p>
          <a:p>
            <a:pPr lvl="1"/>
            <a:r>
              <a:rPr lang="nl-BE" dirty="0" smtClean="0"/>
              <a:t>Second level</a:t>
            </a:r>
          </a:p>
          <a:p>
            <a:pPr lvl="2"/>
            <a:r>
              <a:rPr lang="nl-BE" dirty="0" smtClean="0"/>
              <a:t>Third level</a:t>
            </a:r>
          </a:p>
          <a:p>
            <a:pPr lvl="3"/>
            <a:r>
              <a:rPr lang="nl-BE" dirty="0" smtClean="0"/>
              <a:t>Fourth level</a:t>
            </a:r>
          </a:p>
          <a:p>
            <a:pPr lvl="4"/>
            <a:r>
              <a:rPr lang="nl-BE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effectLst>
            <a:outerShdw blurRad="88900" algn="ctr">
              <a:srgbClr val="000000">
                <a:alpha val="43000"/>
              </a:srgbClr>
            </a:outerShdw>
          </a:effectLst>
          <a:latin typeface="Tahoma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Lucida Grande"/>
        <a:buChar char="❘"/>
        <a:defRPr sz="2400" kern="1200">
          <a:solidFill>
            <a:schemeClr val="bg1"/>
          </a:solidFill>
          <a:effectLst>
            <a:outerShdw blurRad="101600" algn="ctr">
              <a:srgbClr val="000000">
                <a:alpha val="43000"/>
              </a:srgbClr>
            </a:outerShdw>
          </a:effectLst>
          <a:latin typeface="Tahoma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charset="0"/>
        <a:buChar char="❘"/>
        <a:defRPr sz="2200" kern="1200">
          <a:solidFill>
            <a:schemeClr val="bg1"/>
          </a:solidFill>
          <a:effectLst>
            <a:outerShdw blurRad="101600" algn="ctr">
              <a:srgbClr val="000000">
                <a:alpha val="43000"/>
              </a:srgbClr>
            </a:outerShdw>
          </a:effectLst>
          <a:latin typeface="Tahoma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Lucida Grande"/>
        <a:buChar char="❘"/>
        <a:defRPr sz="2000" kern="1200">
          <a:solidFill>
            <a:schemeClr val="bg1"/>
          </a:solidFill>
          <a:effectLst>
            <a:outerShdw blurRad="101600" algn="ctr">
              <a:srgbClr val="000000">
                <a:alpha val="43000"/>
              </a:srgbClr>
            </a:outerShdw>
          </a:effectLst>
          <a:latin typeface="Tahoma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charset="0"/>
        <a:buChar char="❘"/>
        <a:defRPr sz="2000" kern="1200">
          <a:solidFill>
            <a:schemeClr val="bg1"/>
          </a:solidFill>
          <a:effectLst>
            <a:outerShdw blurRad="101600" algn="ctr">
              <a:srgbClr val="000000">
                <a:alpha val="43000"/>
              </a:srgbClr>
            </a:outerShdw>
          </a:effectLst>
          <a:latin typeface="Tahoma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Arial" charset="0"/>
        <a:buChar char="❘"/>
        <a:defRPr sz="2000" kern="1200">
          <a:solidFill>
            <a:schemeClr val="bg1"/>
          </a:solidFill>
          <a:effectLst>
            <a:outerShdw blurRad="101600" algn="ctr">
              <a:srgbClr val="000000">
                <a:alpha val="43000"/>
              </a:srgbClr>
            </a:outerShdw>
          </a:effectLst>
          <a:latin typeface="Tahom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e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wmf"/><Relationship Id="rId5" Type="http://schemas.openxmlformats.org/officeDocument/2006/relationships/image" Target="../media/image36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png"/><Relationship Id="rId4" Type="http://schemas.openxmlformats.org/officeDocument/2006/relationships/oleObject" Target="../embeddings/Graphique_Microsoft_Office_Excel1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Graphique_Microsoft_Office_Excel3.xls"/><Relationship Id="rId5" Type="http://schemas.openxmlformats.org/officeDocument/2006/relationships/oleObject" Target="../embeddings/Graphique_Microsoft_Office_Excel2.xls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jpeg"/><Relationship Id="rId5" Type="http://schemas.openxmlformats.org/officeDocument/2006/relationships/image" Target="../media/image58.jpeg"/><Relationship Id="rId4" Type="http://schemas.openxmlformats.org/officeDocument/2006/relationships/oleObject" Target="../embeddings/Graphique_Microsoft_Office_Excel4.xls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3.png"/><Relationship Id="rId7" Type="http://schemas.openxmlformats.org/officeDocument/2006/relationships/image" Target="../media/image6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wmf"/><Relationship Id="rId11" Type="http://schemas.openxmlformats.org/officeDocument/2006/relationships/image" Target="../media/image60.jpeg"/><Relationship Id="rId5" Type="http://schemas.openxmlformats.org/officeDocument/2006/relationships/image" Target="../media/image62.wmf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1071109" name="Image 19" descr="bgd_II_rout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1110" name="Image 12" descr="cswsr-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5092700"/>
            <a:ext cx="201612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22"/>
          <p:cNvSpPr txBox="1"/>
          <p:nvPr/>
        </p:nvSpPr>
        <p:spPr>
          <a:xfrm>
            <a:off x="395288" y="6269038"/>
            <a:ext cx="3097212" cy="396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000" cap="all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Palais des congrès | NAMUR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1000" cap="all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15/06/2012</a:t>
            </a:r>
          </a:p>
        </p:txBody>
      </p:sp>
      <p:cxnSp>
        <p:nvCxnSpPr>
          <p:cNvPr id="10" name="Connecteur droit 23"/>
          <p:cNvCxnSpPr/>
          <p:nvPr/>
        </p:nvCxnSpPr>
        <p:spPr>
          <a:xfrm>
            <a:off x="484188" y="6256338"/>
            <a:ext cx="20161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1113" name="Image 25" descr="3visuels_full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5114925"/>
            <a:ext cx="421163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00338" y="1916113"/>
            <a:ext cx="3455987" cy="1225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fr-BE"/>
          </a:p>
        </p:txBody>
      </p:sp>
      <p:sp>
        <p:nvSpPr>
          <p:cNvPr id="1071119" name="Espace réservé du contenu 1"/>
          <p:cNvSpPr>
            <a:spLocks/>
          </p:cNvSpPr>
          <p:nvPr/>
        </p:nvSpPr>
        <p:spPr bwMode="auto">
          <a:xfrm>
            <a:off x="-612775" y="2492375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Lucida Grande"/>
              <a:buNone/>
            </a:pPr>
            <a:r>
              <a:rPr lang="fr-BE" sz="2800" b="1">
                <a:solidFill>
                  <a:srgbClr val="7F7F7F"/>
                </a:solidFill>
              </a:rPr>
              <a:t>Infrastructure et </a:t>
            </a: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Font typeface="Lucida Grande"/>
              <a:buNone/>
            </a:pPr>
            <a:r>
              <a:rPr lang="fr-BE" sz="2800" b="1">
                <a:solidFill>
                  <a:srgbClr val="7F7F7F"/>
                </a:solidFill>
              </a:rPr>
              <a:t>usagers vulnérables</a:t>
            </a:r>
          </a:p>
        </p:txBody>
      </p:sp>
      <p:sp>
        <p:nvSpPr>
          <p:cNvPr id="1071120" name="Espace réservé du contenu 1"/>
          <p:cNvSpPr txBox="1">
            <a:spLocks/>
          </p:cNvSpPr>
          <p:nvPr/>
        </p:nvSpPr>
        <p:spPr bwMode="auto">
          <a:xfrm>
            <a:off x="-1981200" y="4076700"/>
            <a:ext cx="9144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defTabSz="914400">
              <a:spcBef>
                <a:spcPct val="20000"/>
              </a:spcBef>
              <a:buFont typeface="Arial" charset="0"/>
              <a:buNone/>
            </a:pPr>
            <a:r>
              <a:rPr lang="fr-BE" sz="2500" b="1" i="1">
                <a:solidFill>
                  <a:srgbClr val="7F7F7F"/>
                </a:solidFill>
              </a:rPr>
              <a:t>B. DUPRIEZ</a:t>
            </a:r>
          </a:p>
          <a:p>
            <a:pPr marL="342900" indent="-342900" algn="ctr" defTabSz="914400">
              <a:spcBef>
                <a:spcPct val="20000"/>
              </a:spcBef>
              <a:buFont typeface="Arial" charset="0"/>
              <a:buNone/>
            </a:pPr>
            <a:r>
              <a:rPr lang="fr-BE" sz="2500" b="1" i="1">
                <a:solidFill>
                  <a:srgbClr val="7F7F7F"/>
                </a:solidFill>
              </a:rPr>
              <a:t>IBSR</a:t>
            </a:r>
          </a:p>
        </p:txBody>
      </p:sp>
      <p:sp>
        <p:nvSpPr>
          <p:cNvPr id="1071121" name="Espace réservé du contenu 1"/>
          <p:cNvSpPr txBox="1">
            <a:spLocks/>
          </p:cNvSpPr>
          <p:nvPr/>
        </p:nvSpPr>
        <p:spPr bwMode="auto">
          <a:xfrm>
            <a:off x="6011863" y="692150"/>
            <a:ext cx="36004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defTabSz="914400">
              <a:spcBef>
                <a:spcPct val="20000"/>
              </a:spcBef>
              <a:buFont typeface="Arial" charset="0"/>
              <a:buNone/>
            </a:pPr>
            <a:r>
              <a:rPr lang="fr-BE" sz="2000" b="1">
                <a:solidFill>
                  <a:srgbClr val="7F7F7F"/>
                </a:solidFill>
              </a:rPr>
              <a:t>Séminaire A</a:t>
            </a:r>
          </a:p>
        </p:txBody>
      </p:sp>
      <p:sp>
        <p:nvSpPr>
          <p:cNvPr id="1071122" name="Espace réservé du contenu 1"/>
          <p:cNvSpPr txBox="1">
            <a:spLocks/>
          </p:cNvSpPr>
          <p:nvPr/>
        </p:nvSpPr>
        <p:spPr bwMode="auto">
          <a:xfrm>
            <a:off x="3851275" y="1196975"/>
            <a:ext cx="50419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defTabSz="914400">
              <a:spcBef>
                <a:spcPct val="20000"/>
              </a:spcBef>
              <a:buFont typeface="Arial" charset="0"/>
              <a:buNone/>
            </a:pPr>
            <a:r>
              <a:rPr lang="fr-BE" sz="2800" b="1">
                <a:solidFill>
                  <a:srgbClr val="7F7F7F"/>
                </a:solidFill>
              </a:rPr>
              <a:t>Approche sécurité routière des infrastructures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iStock_000001759990Medium.jpg"/>
          <p:cNvPicPr>
            <a:picLocks noChangeAspect="1"/>
          </p:cNvPicPr>
          <p:nvPr/>
        </p:nvPicPr>
        <p:blipFill>
          <a:blip r:embed="rId3"/>
          <a:srcRect l="26157" t="3946" r="4903" b="14278"/>
          <a:stretch>
            <a:fillRect/>
          </a:stretch>
        </p:blipFill>
        <p:spPr bwMode="auto">
          <a:xfrm>
            <a:off x="0" y="-53975"/>
            <a:ext cx="914400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925" y="22225"/>
            <a:ext cx="8137525" cy="885825"/>
          </a:xfrm>
        </p:spPr>
        <p:txBody>
          <a:bodyPr/>
          <a:lstStyle/>
          <a:p>
            <a:pPr eaLnBrk="1" hangingPunct="1"/>
            <a:r>
              <a:rPr lang="fr-BE" sz="3200" smtClean="0">
                <a:solidFill>
                  <a:schemeClr val="bg1"/>
                </a:solidFill>
                <a:latin typeface="Tahoma" pitchFamily="34" charset="0"/>
              </a:rPr>
              <a:t>1. Etat de la chaussée - adhérence</a:t>
            </a:r>
            <a:endParaRPr lang="en-US" sz="3200" smtClean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34819" name="Picture 11" descr="Marquages Premark Vizigrip école bd woluwe 1 redi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4800" y="3986213"/>
            <a:ext cx="2046288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AutoShape 15" descr="2Q=="/>
          <p:cNvSpPr>
            <a:spLocks noChangeAspect="1" noChangeArrowheads="1"/>
          </p:cNvSpPr>
          <p:nvPr/>
        </p:nvSpPr>
        <p:spPr bwMode="auto">
          <a:xfrm>
            <a:off x="3733800" y="2871788"/>
            <a:ext cx="16764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34925" y="5213350"/>
            <a:ext cx="4392613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000">
                <a:solidFill>
                  <a:schemeClr val="bg1"/>
                </a:solidFill>
                <a:latin typeface="Tahoma" pitchFamily="34" charset="0"/>
              </a:rPr>
              <a:t>"Qualiroute"</a:t>
            </a:r>
            <a:br>
              <a:rPr lang="fr-BE" sz="2000">
                <a:solidFill>
                  <a:schemeClr val="bg1"/>
                </a:solidFill>
                <a:latin typeface="Tahoma" pitchFamily="34" charset="0"/>
              </a:rPr>
            </a:br>
            <a:r>
              <a:rPr lang="fr-BE" sz="2000">
                <a:solidFill>
                  <a:schemeClr val="bg1"/>
                </a:solidFill>
                <a:latin typeface="Tahoma" pitchFamily="34" charset="0"/>
              </a:rPr>
              <a:t> MM. Moto </a:t>
            </a:r>
            <a:br>
              <a:rPr lang="fr-BE" sz="2000">
                <a:solidFill>
                  <a:schemeClr val="bg1"/>
                </a:solidFill>
                <a:latin typeface="Tahoma" pitchFamily="34" charset="0"/>
              </a:rPr>
            </a:br>
            <a:r>
              <a:rPr lang="fr-BE" sz="2000">
                <a:solidFill>
                  <a:schemeClr val="bg1"/>
                </a:solidFill>
                <a:latin typeface="Tahoma" pitchFamily="34" charset="0"/>
              </a:rPr>
              <a:t> Inspecteurs </a:t>
            </a:r>
            <a:br>
              <a:rPr lang="fr-BE" sz="2000">
                <a:solidFill>
                  <a:schemeClr val="bg1"/>
                </a:solidFill>
                <a:latin typeface="Tahoma" pitchFamily="34" charset="0"/>
              </a:rPr>
            </a:br>
            <a:r>
              <a:rPr lang="fr-BE" sz="2000">
                <a:solidFill>
                  <a:schemeClr val="bg1"/>
                </a:solidFill>
                <a:latin typeface="Tahoma" pitchFamily="34" charset="0"/>
              </a:rPr>
              <a:t> Service plaintes</a:t>
            </a:r>
            <a:endParaRPr lang="en-US" sz="200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34822" name="Picture 9" descr="5-3-1-2_glasparel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4800" y="882650"/>
            <a:ext cx="204628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0" descr="passage piétons peigné Arl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0038" y="2322513"/>
            <a:ext cx="205105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utoShape 15" descr="2Q=="/>
          <p:cNvSpPr>
            <a:spLocks noChangeAspect="1" noChangeArrowheads="1"/>
          </p:cNvSpPr>
          <p:nvPr/>
        </p:nvSpPr>
        <p:spPr bwMode="auto">
          <a:xfrm>
            <a:off x="3733800" y="2871788"/>
            <a:ext cx="16764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6866" name="Picture 16" descr="IMG_806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">
            <a:solidFill>
              <a:srgbClr val="DDDDDD"/>
            </a:solidFill>
            <a:miter lim="800000"/>
            <a:headEnd/>
            <a:tailEnd/>
          </a:ln>
        </p:spPr>
      </p:pic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395288" y="742950"/>
            <a:ext cx="7777162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3200">
                <a:solidFill>
                  <a:schemeClr val="bg1"/>
                </a:solidFill>
                <a:latin typeface="Tahoma" pitchFamily="34" charset="0"/>
              </a:rPr>
              <a:t>2. Traitement des obstacles :</a:t>
            </a:r>
            <a:br>
              <a:rPr lang="fr-BE" sz="3200">
                <a:solidFill>
                  <a:schemeClr val="bg1"/>
                </a:solidFill>
                <a:latin typeface="Tahoma" pitchFamily="34" charset="0"/>
              </a:rPr>
            </a:br>
            <a:r>
              <a:rPr lang="fr-BE" sz="3200">
                <a:solidFill>
                  <a:schemeClr val="bg1"/>
                </a:solidFill>
                <a:latin typeface="Tahoma" pitchFamily="34" charset="0"/>
              </a:rPr>
              <a:t>"la route qui pardonne"</a:t>
            </a:r>
            <a:endParaRPr lang="en-US" sz="32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3563938" y="2667000"/>
            <a:ext cx="540067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fr-BE" sz="2000">
                <a:solidFill>
                  <a:schemeClr val="bg1"/>
                </a:solidFill>
                <a:latin typeface="Tahoma" pitchFamily="34" charset="0"/>
              </a:rPr>
              <a:t>Sur le réseau structurant :</a:t>
            </a:r>
            <a:br>
              <a:rPr lang="fr-BE" sz="2000">
                <a:solidFill>
                  <a:schemeClr val="bg1"/>
                </a:solidFill>
                <a:latin typeface="Tahoma" pitchFamily="34" charset="0"/>
              </a:rPr>
            </a:br>
            <a:r>
              <a:rPr lang="fr-BE" sz="2000">
                <a:solidFill>
                  <a:schemeClr val="bg1"/>
                </a:solidFill>
                <a:latin typeface="Tahoma" pitchFamily="34" charset="0"/>
              </a:rPr>
              <a:t/>
            </a:r>
            <a:br>
              <a:rPr lang="fr-BE" sz="2000">
                <a:solidFill>
                  <a:schemeClr val="bg1"/>
                </a:solidFill>
                <a:latin typeface="Tahoma" pitchFamily="34" charset="0"/>
              </a:rPr>
            </a:br>
            <a:r>
              <a:rPr lang="fr-BE" sz="2000">
                <a:solidFill>
                  <a:schemeClr val="bg1"/>
                </a:solidFill>
                <a:latin typeface="Tahoma" pitchFamily="34" charset="0"/>
              </a:rPr>
              <a:t>60 km de lisses placées</a:t>
            </a:r>
            <a:br>
              <a:rPr lang="fr-BE" sz="2000">
                <a:solidFill>
                  <a:schemeClr val="bg1"/>
                </a:solidFill>
                <a:latin typeface="Tahoma" pitchFamily="34" charset="0"/>
              </a:rPr>
            </a:br>
            <a:r>
              <a:rPr lang="fr-BE" sz="2000">
                <a:solidFill>
                  <a:schemeClr val="bg1"/>
                </a:solidFill>
                <a:latin typeface="Tahoma" pitchFamily="34" charset="0"/>
              </a:rPr>
              <a:t>Marché à attribuer pour la suite</a:t>
            </a:r>
            <a:br>
              <a:rPr lang="fr-BE" sz="2000">
                <a:solidFill>
                  <a:schemeClr val="bg1"/>
                </a:solidFill>
                <a:latin typeface="Tahoma" pitchFamily="34" charset="0"/>
              </a:rPr>
            </a:br>
            <a:r>
              <a:rPr lang="fr-BE" sz="2000">
                <a:solidFill>
                  <a:schemeClr val="bg1"/>
                </a:solidFill>
                <a:latin typeface="Tahoma" pitchFamily="34" charset="0"/>
              </a:rPr>
              <a:t>Aménagement pilote de 2 tronçons dangereux</a:t>
            </a:r>
            <a:br>
              <a:rPr lang="fr-BE" sz="2000">
                <a:solidFill>
                  <a:schemeClr val="bg1"/>
                </a:solidFill>
                <a:latin typeface="Tahoma" pitchFamily="34" charset="0"/>
              </a:rPr>
            </a:br>
            <a:r>
              <a:rPr lang="fr-BE" sz="2000">
                <a:solidFill>
                  <a:schemeClr val="bg1"/>
                </a:solidFill>
                <a:latin typeface="Tahoma" pitchFamily="34" charset="0"/>
              </a:rPr>
              <a:t>Guide du traitement des obstacles latéraux</a:t>
            </a:r>
            <a:endParaRPr lang="en-US" sz="200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36869" name="Picture 7" descr="Image couverture :«Obstacles latéraux : pistes pour un traitement efficace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26414">
            <a:off x="7929563" y="4508500"/>
            <a:ext cx="763587" cy="1081088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1" descr="Treign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298113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AutoShape 15" descr="2Q=="/>
          <p:cNvSpPr>
            <a:spLocks noChangeAspect="1" noChangeArrowheads="1"/>
          </p:cNvSpPr>
          <p:nvPr/>
        </p:nvSpPr>
        <p:spPr bwMode="auto">
          <a:xfrm>
            <a:off x="3733800" y="2871788"/>
            <a:ext cx="16764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4652963"/>
            <a:ext cx="6985000" cy="1000125"/>
          </a:xfrm>
        </p:spPr>
        <p:txBody>
          <a:bodyPr/>
          <a:lstStyle/>
          <a:p>
            <a:pPr eaLnBrk="1" hangingPunct="1"/>
            <a:r>
              <a:rPr lang="fr-BE" sz="3200" smtClean="0">
                <a:latin typeface="Tahoma" pitchFamily="34" charset="0"/>
              </a:rPr>
              <a:t>3. Lisibilité : </a:t>
            </a:r>
            <a:br>
              <a:rPr lang="fr-BE" sz="3200" smtClean="0">
                <a:latin typeface="Tahoma" pitchFamily="34" charset="0"/>
              </a:rPr>
            </a:br>
            <a:r>
              <a:rPr lang="fr-BE" sz="3200" smtClean="0">
                <a:latin typeface="Tahoma" pitchFamily="34" charset="0"/>
              </a:rPr>
              <a:t>"la route qui parle"</a:t>
            </a:r>
            <a:endParaRPr lang="en-US" sz="3200" smtClean="0">
              <a:latin typeface="Tahoma" pitchFamily="34" charset="0"/>
            </a:endParaRPr>
          </a:p>
        </p:txBody>
      </p:sp>
      <p:pic>
        <p:nvPicPr>
          <p:cNvPr id="3891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10047">
            <a:off x="395288" y="5734050"/>
            <a:ext cx="615950" cy="8667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32" name="Picture 9" descr="IMG_807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525"/>
            <a:ext cx="9144000" cy="6859588"/>
          </a:xfrm>
          <a:prstGeom prst="rect">
            <a:avLst/>
          </a:prstGeom>
          <a:noFill/>
          <a:ln w="1905">
            <a:solidFill>
              <a:srgbClr val="DDDDDD"/>
            </a:solidFill>
            <a:miter lim="800000"/>
            <a:headEnd/>
            <a:tailEnd/>
          </a:ln>
        </p:spPr>
      </p:pic>
      <p:sp>
        <p:nvSpPr>
          <p:cNvPr id="1025033" name="AutoShape 15" descr="2Q=="/>
          <p:cNvSpPr>
            <a:spLocks noChangeAspect="1" noChangeArrowheads="1"/>
          </p:cNvSpPr>
          <p:nvPr/>
        </p:nvSpPr>
        <p:spPr bwMode="auto">
          <a:xfrm>
            <a:off x="3733800" y="2871788"/>
            <a:ext cx="16764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025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930775"/>
            <a:ext cx="5867400" cy="1000125"/>
          </a:xfrm>
        </p:spPr>
        <p:txBody>
          <a:bodyPr/>
          <a:lstStyle/>
          <a:p>
            <a:pPr eaLnBrk="1" hangingPunct="1"/>
            <a:r>
              <a:rPr lang="fr-BE" sz="3200" smtClean="0">
                <a:latin typeface="Tahoma" pitchFamily="34" charset="0"/>
              </a:rPr>
              <a:t>4. Voir et être vu</a:t>
            </a:r>
            <a:endParaRPr lang="en-US" sz="3200" smtClean="0">
              <a:latin typeface="Tahoma" pitchFamily="34" charset="0"/>
            </a:endParaRPr>
          </a:p>
        </p:txBody>
      </p:sp>
      <p:graphicFrame>
        <p:nvGraphicFramePr>
          <p:cNvPr id="1025031" name="Object 7"/>
          <p:cNvGraphicFramePr>
            <a:graphicFrameLocks noChangeAspect="1"/>
          </p:cNvGraphicFramePr>
          <p:nvPr/>
        </p:nvGraphicFramePr>
        <p:xfrm>
          <a:off x="6804025" y="5114925"/>
          <a:ext cx="2124075" cy="1631950"/>
        </p:xfrm>
        <a:graphic>
          <a:graphicData uri="http://schemas.openxmlformats.org/presentationml/2006/ole">
            <p:oleObj spid="_x0000_s1025031" r:id="rId5" imgW="6761905" imgH="5200000" progId="MSPhotoEd.3">
              <p:embed/>
            </p:oleObj>
          </a:graphicData>
        </a:graphic>
      </p:graphicFrame>
      <p:sp>
        <p:nvSpPr>
          <p:cNvPr id="1025036" name="Rectangle 2"/>
          <p:cNvSpPr>
            <a:spLocks noChangeArrowheads="1"/>
          </p:cNvSpPr>
          <p:nvPr/>
        </p:nvSpPr>
        <p:spPr bwMode="auto">
          <a:xfrm>
            <a:off x="6804025" y="6372225"/>
            <a:ext cx="10191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1600">
                <a:latin typeface="Tahoma" pitchFamily="34" charset="0"/>
              </a:rPr>
              <a:t>avant</a:t>
            </a:r>
            <a:endParaRPr lang="en-US" sz="1600">
              <a:latin typeface="Tahoma" pitchFamily="34" charset="0"/>
            </a:endParaRPr>
          </a:p>
        </p:txBody>
      </p:sp>
      <p:pic>
        <p:nvPicPr>
          <p:cNvPr id="1025037" name="Picture 9" descr="2_155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4025" y="3746500"/>
            <a:ext cx="2124075" cy="1177925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503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10047">
            <a:off x="395288" y="5734050"/>
            <a:ext cx="615950" cy="8667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0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1252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bivv_image title3.pdf"/>
          <p:cNvPicPr>
            <a:picLocks noChangeAspect="1"/>
          </p:cNvPicPr>
          <p:nvPr/>
        </p:nvPicPr>
        <p:blipFill>
          <a:blip r:embed="rId4"/>
          <a:srcRect t="50000"/>
          <a:stretch>
            <a:fillRect/>
          </a:stretch>
        </p:blipFill>
        <p:spPr>
          <a:xfrm>
            <a:off x="0" y="3455988"/>
            <a:ext cx="9148763" cy="3429000"/>
          </a:xfrm>
          <a:prstGeom prst="rect">
            <a:avLst/>
          </a:prstGeom>
          <a:effectLst>
            <a:outerShdw blurRad="50800" dist="38100" dir="16200000" algn="t">
              <a:srgbClr val="000000">
                <a:alpha val="43000"/>
              </a:srgbClr>
            </a:outerShdw>
          </a:effectLst>
        </p:spPr>
      </p:pic>
      <p:pic>
        <p:nvPicPr>
          <p:cNvPr id="1027075" name="Picture 7" descr="piét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6021388"/>
            <a:ext cx="366713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076" name="Rectangle 2"/>
          <p:cNvSpPr>
            <a:spLocks noChangeArrowheads="1"/>
          </p:cNvSpPr>
          <p:nvPr/>
        </p:nvSpPr>
        <p:spPr bwMode="auto">
          <a:xfrm>
            <a:off x="827088" y="6021388"/>
            <a:ext cx="74104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</a:rPr>
              <a:t>1280 victimes en 2010 en Wallonie, </a:t>
            </a:r>
            <a:r>
              <a:rPr lang="fr-BE" sz="2200" b="1">
                <a:solidFill>
                  <a:srgbClr val="FF0000"/>
                </a:solidFill>
                <a:latin typeface="Tahoma" pitchFamily="34" charset="0"/>
              </a:rPr>
              <a:t>35 tués</a:t>
            </a:r>
            <a:endParaRPr lang="en-US" sz="2200" b="1">
              <a:solidFill>
                <a:srgbClr val="FF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1" name="Title 1"/>
          <p:cNvSpPr>
            <a:spLocks/>
          </p:cNvSpPr>
          <p:nvPr/>
        </p:nvSpPr>
        <p:spPr bwMode="auto">
          <a:xfrm>
            <a:off x="420688" y="1522413"/>
            <a:ext cx="3719512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  <a:cs typeface="Tahoma" pitchFamily="34" charset="0"/>
              </a:rPr>
              <a:t>Part croissante </a:t>
            </a:r>
            <a:br>
              <a:rPr lang="fr-BE" sz="2200">
                <a:latin typeface="Tahoma" pitchFamily="34" charset="0"/>
                <a:cs typeface="Tahoma" pitchFamily="34" charset="0"/>
              </a:rPr>
            </a:br>
            <a:r>
              <a:rPr lang="fr-BE" sz="2200">
                <a:latin typeface="Tahoma" pitchFamily="34" charset="0"/>
                <a:cs typeface="Tahoma" pitchFamily="34" charset="0"/>
              </a:rPr>
              <a:t>de la marche à pied</a:t>
            </a:r>
          </a:p>
          <a:p>
            <a:endParaRPr lang="fr-FR" sz="2200"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930819" name="Group 3"/>
          <p:cNvGraphicFramePr>
            <a:graphicFrameLocks noGrp="1"/>
          </p:cNvGraphicFramePr>
          <p:nvPr/>
        </p:nvGraphicFramePr>
        <p:xfrm>
          <a:off x="4427538" y="1243013"/>
          <a:ext cx="4398962" cy="2005013"/>
        </p:xfrm>
        <a:graphic>
          <a:graphicData uri="http://schemas.openxmlformats.org/drawingml/2006/table">
            <a:tbl>
              <a:tblPr/>
              <a:tblGrid>
                <a:gridCol w="647700"/>
                <a:gridCol w="2284412"/>
                <a:gridCol w="1466850"/>
              </a:tblGrid>
              <a:tr h="7207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Lucida Grande"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Lucida Grande"/>
                        <a:buNone/>
                        <a:tabLst/>
                      </a:pPr>
                      <a: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Tahoma" pitchFamily="34" charset="0"/>
                        </a:rPr>
                        <a:t>1999 </a:t>
                      </a:r>
                      <a:b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Tahoma" pitchFamily="34" charset="0"/>
                        </a:rPr>
                      </a:br>
                      <a:r>
                        <a:rPr kumimoji="0" lang="fr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Tahoma" pitchFamily="34" charset="0"/>
                        </a:rPr>
                        <a:t>(MOBEL)</a:t>
                      </a:r>
                      <a: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Lucida Grande"/>
                        <a:buNone/>
                        <a:tabLst/>
                      </a:pPr>
                      <a: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2010 </a:t>
                      </a:r>
                      <a:b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</a:br>
                      <a:r>
                        <a:rPr kumimoji="0" lang="fr-B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(BELDAM*)</a:t>
                      </a:r>
                      <a: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L="18000" marR="18000" marT="18000" marB="1800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Lucida Grande"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Lucida Grande"/>
                        <a:buNone/>
                        <a:tabLst/>
                      </a:pPr>
                      <a: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Tahoma" pitchFamily="34" charset="0"/>
                        </a:rPr>
                        <a:t>16%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Lucida Grande"/>
                        <a:buNone/>
                        <a:tabLst/>
                      </a:pPr>
                      <a: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18%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Lucida Grande"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Lucida Grande"/>
                        <a:buNone/>
                        <a:tabLst/>
                      </a:pPr>
                      <a: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777777"/>
                          </a:solidFill>
                          <a:effectLst/>
                          <a:latin typeface="Tahoma" pitchFamily="34" charset="0"/>
                        </a:rPr>
                        <a:t>28%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777777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Lucida Grande"/>
                        <a:buNone/>
                        <a:tabLst/>
                      </a:pPr>
                      <a:r>
                        <a:rPr kumimoji="0" lang="fr-B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32%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18000" marR="18000" marT="18000" marB="180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9133" name="Picture 7" descr="120px-Flag_Belgium_brussels_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7913" y="2605088"/>
            <a:ext cx="6921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134" name="Picture 48" descr="220px-Flag_of_Wallonia_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7913" y="2068513"/>
            <a:ext cx="6921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135" name="Rectangle 2"/>
          <p:cNvSpPr>
            <a:spLocks/>
          </p:cNvSpPr>
          <p:nvPr/>
        </p:nvSpPr>
        <p:spPr bwMode="auto">
          <a:xfrm>
            <a:off x="527050" y="1588"/>
            <a:ext cx="74295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BE" sz="3600">
                <a:latin typeface="Tahoma" pitchFamily="34" charset="0"/>
              </a:rPr>
              <a:t>Exposition au risque</a:t>
            </a:r>
            <a:endParaRPr lang="fr-FR" sz="3600">
              <a:latin typeface="Tahoma" pitchFamily="34" charset="0"/>
            </a:endParaRPr>
          </a:p>
        </p:txBody>
      </p:sp>
      <p:pic>
        <p:nvPicPr>
          <p:cNvPr id="1029136" name="Picture 7" descr="piét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800" y="150813"/>
            <a:ext cx="217488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137" name="Line 30"/>
          <p:cNvSpPr>
            <a:spLocks noChangeShapeType="1"/>
          </p:cNvSpPr>
          <p:nvPr/>
        </p:nvSpPr>
        <p:spPr bwMode="auto">
          <a:xfrm flipV="1">
            <a:off x="6804025" y="2760663"/>
            <a:ext cx="719138" cy="288925"/>
          </a:xfrm>
          <a:prstGeom prst="line">
            <a:avLst/>
          </a:prstGeom>
          <a:noFill/>
          <a:ln w="44450">
            <a:solidFill>
              <a:srgbClr val="99CC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029138" name="Line 31"/>
          <p:cNvSpPr>
            <a:spLocks noChangeShapeType="1"/>
          </p:cNvSpPr>
          <p:nvPr/>
        </p:nvSpPr>
        <p:spPr bwMode="auto">
          <a:xfrm flipV="1">
            <a:off x="6804025" y="2171700"/>
            <a:ext cx="719138" cy="288925"/>
          </a:xfrm>
          <a:prstGeom prst="line">
            <a:avLst/>
          </a:prstGeom>
          <a:noFill/>
          <a:ln w="44450">
            <a:solidFill>
              <a:srgbClr val="99CC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029139" name="Title 1"/>
          <p:cNvSpPr>
            <a:spLocks/>
          </p:cNvSpPr>
          <p:nvPr/>
        </p:nvSpPr>
        <p:spPr bwMode="auto">
          <a:xfrm>
            <a:off x="7235825" y="3217863"/>
            <a:ext cx="20161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1200">
                <a:latin typeface="Tahoma" pitchFamily="34" charset="0"/>
                <a:cs typeface="Tahoma" pitchFamily="34" charset="0"/>
              </a:rPr>
              <a:t>* résultats provisoires</a:t>
            </a:r>
            <a:endParaRPr lang="fr-FR" sz="1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9140" name="Title 1"/>
          <p:cNvSpPr>
            <a:spLocks/>
          </p:cNvSpPr>
          <p:nvPr/>
        </p:nvSpPr>
        <p:spPr bwMode="auto">
          <a:xfrm>
            <a:off x="4427538" y="514350"/>
            <a:ext cx="54006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2000" b="1">
                <a:latin typeface="Tahoma" pitchFamily="34" charset="0"/>
                <a:cs typeface="Tahoma" pitchFamily="34" charset="0"/>
              </a:rPr>
              <a:t>Marche à pied </a:t>
            </a:r>
            <a:br>
              <a:rPr lang="fr-BE" sz="2000" b="1">
                <a:latin typeface="Tahoma" pitchFamily="34" charset="0"/>
                <a:cs typeface="Tahoma" pitchFamily="34" charset="0"/>
              </a:rPr>
            </a:br>
            <a:r>
              <a:rPr lang="fr-BE" b="1">
                <a:latin typeface="Tahoma" pitchFamily="34" charset="0"/>
                <a:cs typeface="Tahoma" pitchFamily="34" charset="0"/>
              </a:rPr>
              <a:t>(déplacement principal)</a:t>
            </a:r>
            <a:endParaRPr lang="fr-FR" b="1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9141" name="Title 1"/>
          <p:cNvSpPr>
            <a:spLocks/>
          </p:cNvSpPr>
          <p:nvPr/>
        </p:nvSpPr>
        <p:spPr bwMode="auto">
          <a:xfrm>
            <a:off x="420688" y="4764088"/>
            <a:ext cx="4222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  <a:cs typeface="Tahoma" pitchFamily="34" charset="0"/>
              </a:rPr>
              <a:t>Vieillissement de la population</a:t>
            </a:r>
          </a:p>
          <a:p>
            <a:endParaRPr lang="fr-FR" sz="22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9142" name="Picture 3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716338"/>
            <a:ext cx="437515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143" name="Title 1"/>
          <p:cNvSpPr>
            <a:spLocks/>
          </p:cNvSpPr>
          <p:nvPr/>
        </p:nvSpPr>
        <p:spPr bwMode="auto">
          <a:xfrm>
            <a:off x="4211638" y="6356350"/>
            <a:ext cx="15843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fr-BE" sz="2000">
                <a:latin typeface="Tahoma" pitchFamily="34" charset="0"/>
                <a:cs typeface="Tahoma" pitchFamily="34" charset="0"/>
                <a:sym typeface="Symbol" pitchFamily="18" charset="2"/>
              </a:rPr>
              <a:t></a:t>
            </a:r>
            <a:r>
              <a:rPr lang="fr-BE" sz="2000">
                <a:latin typeface="Tahoma" pitchFamily="34" charset="0"/>
                <a:cs typeface="Tahoma" pitchFamily="34" charset="0"/>
              </a:rPr>
              <a:t>65 ans : </a:t>
            </a:r>
            <a:endParaRPr lang="fr-FR" sz="20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9144" name="Title 1"/>
          <p:cNvSpPr>
            <a:spLocks/>
          </p:cNvSpPr>
          <p:nvPr/>
        </p:nvSpPr>
        <p:spPr bwMode="auto">
          <a:xfrm>
            <a:off x="6084888" y="6354763"/>
            <a:ext cx="10048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2011</a:t>
            </a:r>
            <a:r>
              <a:rPr lang="fr-BE" sz="2200">
                <a:latin typeface="Tahoma" pitchFamily="34" charset="0"/>
                <a:cs typeface="Tahoma" pitchFamily="34" charset="0"/>
              </a:rPr>
              <a:t> </a:t>
            </a:r>
            <a:br>
              <a:rPr lang="fr-BE" sz="2200">
                <a:latin typeface="Tahoma" pitchFamily="34" charset="0"/>
                <a:cs typeface="Tahoma" pitchFamily="34" charset="0"/>
              </a:rPr>
            </a:br>
            <a:r>
              <a:rPr lang="fr-BE" sz="2000" b="1">
                <a:solidFill>
                  <a:srgbClr val="CC3300"/>
                </a:solidFill>
                <a:latin typeface="Tahoma" pitchFamily="34" charset="0"/>
                <a:cs typeface="Tahoma" pitchFamily="34" charset="0"/>
              </a:rPr>
              <a:t>16%</a:t>
            </a:r>
          </a:p>
          <a:p>
            <a:pPr algn="ctr"/>
            <a:endParaRPr lang="fr-FR" sz="2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9145" name="Title 1"/>
          <p:cNvSpPr>
            <a:spLocks/>
          </p:cNvSpPr>
          <p:nvPr/>
        </p:nvSpPr>
        <p:spPr bwMode="auto">
          <a:xfrm>
            <a:off x="8175625" y="6356350"/>
            <a:ext cx="10048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2031</a:t>
            </a:r>
            <a:r>
              <a:rPr lang="fr-BE" sz="2200">
                <a:latin typeface="Tahoma" pitchFamily="34" charset="0"/>
                <a:cs typeface="Tahoma" pitchFamily="34" charset="0"/>
              </a:rPr>
              <a:t> </a:t>
            </a:r>
            <a:br>
              <a:rPr lang="fr-BE" sz="2200">
                <a:latin typeface="Tahoma" pitchFamily="34" charset="0"/>
                <a:cs typeface="Tahoma" pitchFamily="34" charset="0"/>
              </a:rPr>
            </a:br>
            <a:r>
              <a:rPr lang="fr-BE" sz="2000" b="1">
                <a:solidFill>
                  <a:srgbClr val="CC3300"/>
                </a:solidFill>
                <a:latin typeface="Tahoma" pitchFamily="34" charset="0"/>
                <a:cs typeface="Tahoma" pitchFamily="34" charset="0"/>
              </a:rPr>
              <a:t>22%</a:t>
            </a:r>
          </a:p>
          <a:p>
            <a:pPr algn="ctr"/>
            <a:endParaRPr lang="fr-FR" sz="2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9146" name="Line 30"/>
          <p:cNvSpPr>
            <a:spLocks noChangeShapeType="1"/>
          </p:cNvSpPr>
          <p:nvPr/>
        </p:nvSpPr>
        <p:spPr bwMode="auto">
          <a:xfrm flipV="1">
            <a:off x="7453313" y="6453188"/>
            <a:ext cx="431800" cy="219075"/>
          </a:xfrm>
          <a:prstGeom prst="line">
            <a:avLst/>
          </a:prstGeom>
          <a:noFill/>
          <a:ln w="44450">
            <a:solidFill>
              <a:srgbClr val="99CC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208" name="Title 1"/>
          <p:cNvSpPr>
            <a:spLocks/>
          </p:cNvSpPr>
          <p:nvPr/>
        </p:nvSpPr>
        <p:spPr bwMode="auto">
          <a:xfrm>
            <a:off x="684213" y="-26988"/>
            <a:ext cx="356235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600">
                <a:latin typeface="Tahoma" pitchFamily="34" charset="0"/>
              </a:rPr>
              <a:t>2006-09</a:t>
            </a:r>
            <a:endParaRPr lang="fr-FR" sz="2000">
              <a:latin typeface="Tahoma" pitchFamily="34" charset="0"/>
            </a:endParaRPr>
          </a:p>
        </p:txBody>
      </p:sp>
      <p:grpSp>
        <p:nvGrpSpPr>
          <p:cNvPr id="431209" name="Group 200"/>
          <p:cNvGrpSpPr>
            <a:grpSpLocks/>
          </p:cNvGrpSpPr>
          <p:nvPr/>
        </p:nvGrpSpPr>
        <p:grpSpPr bwMode="auto">
          <a:xfrm>
            <a:off x="1014413" y="260350"/>
            <a:ext cx="6732587" cy="5440363"/>
            <a:chOff x="639" y="482"/>
            <a:chExt cx="4241" cy="3427"/>
          </a:xfrm>
        </p:grpSpPr>
        <p:graphicFrame>
          <p:nvGraphicFramePr>
            <p:cNvPr id="431207" name="Object 103"/>
            <p:cNvGraphicFramePr>
              <a:graphicFrameLocks noChangeAspect="1"/>
            </p:cNvGraphicFramePr>
            <p:nvPr/>
          </p:nvGraphicFramePr>
          <p:xfrm>
            <a:off x="639" y="654"/>
            <a:ext cx="4241" cy="2958"/>
          </p:xfrm>
          <a:graphic>
            <a:graphicData uri="http://schemas.openxmlformats.org/presentationml/2006/ole">
              <p:oleObj spid="_x0000_s431207" name="Chart" r:id="rId4" imgW="3400543" imgH="2371657" progId="Excel.Chart.8">
                <p:embed/>
              </p:oleObj>
            </a:graphicData>
          </a:graphic>
        </p:graphicFrame>
        <p:grpSp>
          <p:nvGrpSpPr>
            <p:cNvPr id="431213" name="Group 16"/>
            <p:cNvGrpSpPr>
              <a:grpSpLocks/>
            </p:cNvGrpSpPr>
            <p:nvPr/>
          </p:nvGrpSpPr>
          <p:grpSpPr bwMode="auto">
            <a:xfrm>
              <a:off x="2835" y="522"/>
              <a:ext cx="499" cy="363"/>
              <a:chOff x="4604" y="1117"/>
              <a:chExt cx="499" cy="363"/>
            </a:xfrm>
          </p:grpSpPr>
          <p:sp>
            <p:nvSpPr>
              <p:cNvPr id="431272" name="Rectangle 17"/>
              <p:cNvSpPr>
                <a:spLocks noChangeArrowheads="1"/>
              </p:cNvSpPr>
              <p:nvPr/>
            </p:nvSpPr>
            <p:spPr bwMode="auto">
              <a:xfrm>
                <a:off x="4604" y="1117"/>
                <a:ext cx="499" cy="363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73" name="Rectangle 18"/>
              <p:cNvSpPr>
                <a:spLocks noChangeArrowheads="1"/>
              </p:cNvSpPr>
              <p:nvPr/>
            </p:nvSpPr>
            <p:spPr bwMode="auto">
              <a:xfrm>
                <a:off x="4740" y="1411"/>
                <a:ext cx="227" cy="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74" name="Rectangle 19"/>
              <p:cNvSpPr>
                <a:spLocks noChangeArrowheads="1"/>
              </p:cNvSpPr>
              <p:nvPr/>
            </p:nvSpPr>
            <p:spPr bwMode="auto">
              <a:xfrm>
                <a:off x="4740" y="1344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75" name="Rectangle 20"/>
              <p:cNvSpPr>
                <a:spLocks noChangeArrowheads="1"/>
              </p:cNvSpPr>
              <p:nvPr/>
            </p:nvSpPr>
            <p:spPr bwMode="auto">
              <a:xfrm>
                <a:off x="4740" y="1275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76" name="Rectangle 21"/>
              <p:cNvSpPr>
                <a:spLocks noChangeArrowheads="1"/>
              </p:cNvSpPr>
              <p:nvPr/>
            </p:nvSpPr>
            <p:spPr bwMode="auto">
              <a:xfrm>
                <a:off x="4740" y="1207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77" name="Rectangle 22"/>
              <p:cNvSpPr>
                <a:spLocks noChangeArrowheads="1"/>
              </p:cNvSpPr>
              <p:nvPr/>
            </p:nvSpPr>
            <p:spPr bwMode="auto">
              <a:xfrm>
                <a:off x="4740" y="1139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431214" name="Text Box 23"/>
            <p:cNvSpPr txBox="1">
              <a:spLocks noChangeArrowheads="1"/>
            </p:cNvSpPr>
            <p:nvPr/>
          </p:nvSpPr>
          <p:spPr bwMode="auto">
            <a:xfrm>
              <a:off x="2880" y="482"/>
              <a:ext cx="4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FR" sz="3600">
                  <a:sym typeface="Webdings" pitchFamily="18" charset="2"/>
                </a:rPr>
                <a:t></a:t>
              </a:r>
            </a:p>
          </p:txBody>
        </p:sp>
        <p:grpSp>
          <p:nvGrpSpPr>
            <p:cNvPr id="431215" name="Group 27"/>
            <p:cNvGrpSpPr>
              <a:grpSpLocks/>
            </p:cNvGrpSpPr>
            <p:nvPr/>
          </p:nvGrpSpPr>
          <p:grpSpPr bwMode="auto">
            <a:xfrm>
              <a:off x="3289" y="544"/>
              <a:ext cx="90" cy="157"/>
              <a:chOff x="4125" y="1694"/>
              <a:chExt cx="90" cy="157"/>
            </a:xfrm>
          </p:grpSpPr>
          <p:sp>
            <p:nvSpPr>
              <p:cNvPr id="431269" name="AutoShape 24"/>
              <p:cNvSpPr>
                <a:spLocks noChangeArrowheads="1"/>
              </p:cNvSpPr>
              <p:nvPr/>
            </p:nvSpPr>
            <p:spPr bwMode="auto">
              <a:xfrm>
                <a:off x="4125" y="1694"/>
                <a:ext cx="90" cy="157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70" name="Oval 25"/>
              <p:cNvSpPr>
                <a:spLocks noChangeArrowheads="1"/>
              </p:cNvSpPr>
              <p:nvPr/>
            </p:nvSpPr>
            <p:spPr bwMode="auto">
              <a:xfrm>
                <a:off x="4150" y="1711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71" name="Oval 26"/>
              <p:cNvSpPr>
                <a:spLocks noChangeArrowheads="1"/>
              </p:cNvSpPr>
              <p:nvPr/>
            </p:nvSpPr>
            <p:spPr bwMode="auto">
              <a:xfrm>
                <a:off x="4150" y="1773"/>
                <a:ext cx="45" cy="45"/>
              </a:xfrm>
              <a:prstGeom prst="ellipse">
                <a:avLst/>
              </a:prstGeom>
              <a:solidFill>
                <a:srgbClr val="00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31216" name="Group 28"/>
            <p:cNvGrpSpPr>
              <a:grpSpLocks/>
            </p:cNvGrpSpPr>
            <p:nvPr/>
          </p:nvGrpSpPr>
          <p:grpSpPr bwMode="auto">
            <a:xfrm>
              <a:off x="3470" y="708"/>
              <a:ext cx="499" cy="363"/>
              <a:chOff x="4604" y="1117"/>
              <a:chExt cx="499" cy="363"/>
            </a:xfrm>
          </p:grpSpPr>
          <p:sp>
            <p:nvSpPr>
              <p:cNvPr id="431263" name="Rectangle 29"/>
              <p:cNvSpPr>
                <a:spLocks noChangeArrowheads="1"/>
              </p:cNvSpPr>
              <p:nvPr/>
            </p:nvSpPr>
            <p:spPr bwMode="auto">
              <a:xfrm>
                <a:off x="4604" y="1117"/>
                <a:ext cx="499" cy="363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64" name="Rectangle 30"/>
              <p:cNvSpPr>
                <a:spLocks noChangeArrowheads="1"/>
              </p:cNvSpPr>
              <p:nvPr/>
            </p:nvSpPr>
            <p:spPr bwMode="auto">
              <a:xfrm>
                <a:off x="4740" y="1411"/>
                <a:ext cx="227" cy="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65" name="Rectangle 31"/>
              <p:cNvSpPr>
                <a:spLocks noChangeArrowheads="1"/>
              </p:cNvSpPr>
              <p:nvPr/>
            </p:nvSpPr>
            <p:spPr bwMode="auto">
              <a:xfrm>
                <a:off x="4740" y="1344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66" name="Rectangle 32"/>
              <p:cNvSpPr>
                <a:spLocks noChangeArrowheads="1"/>
              </p:cNvSpPr>
              <p:nvPr/>
            </p:nvSpPr>
            <p:spPr bwMode="auto">
              <a:xfrm>
                <a:off x="4740" y="1275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67" name="Rectangle 33"/>
              <p:cNvSpPr>
                <a:spLocks noChangeArrowheads="1"/>
              </p:cNvSpPr>
              <p:nvPr/>
            </p:nvSpPr>
            <p:spPr bwMode="auto">
              <a:xfrm>
                <a:off x="4740" y="1207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68" name="Rectangle 34"/>
              <p:cNvSpPr>
                <a:spLocks noChangeArrowheads="1"/>
              </p:cNvSpPr>
              <p:nvPr/>
            </p:nvSpPr>
            <p:spPr bwMode="auto">
              <a:xfrm>
                <a:off x="4740" y="1139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431217" name="Text Box 35"/>
            <p:cNvSpPr txBox="1">
              <a:spLocks noChangeArrowheads="1"/>
            </p:cNvSpPr>
            <p:nvPr/>
          </p:nvSpPr>
          <p:spPr bwMode="auto">
            <a:xfrm>
              <a:off x="3334" y="668"/>
              <a:ext cx="4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FR" sz="3600">
                  <a:sym typeface="Webdings" pitchFamily="18" charset="2"/>
                </a:rPr>
                <a:t></a:t>
              </a:r>
            </a:p>
          </p:txBody>
        </p:sp>
        <p:grpSp>
          <p:nvGrpSpPr>
            <p:cNvPr id="431218" name="Group 36"/>
            <p:cNvGrpSpPr>
              <a:grpSpLocks/>
            </p:cNvGrpSpPr>
            <p:nvPr/>
          </p:nvGrpSpPr>
          <p:grpSpPr bwMode="auto">
            <a:xfrm>
              <a:off x="3924" y="730"/>
              <a:ext cx="90" cy="157"/>
              <a:chOff x="4125" y="1694"/>
              <a:chExt cx="90" cy="157"/>
            </a:xfrm>
          </p:grpSpPr>
          <p:sp>
            <p:nvSpPr>
              <p:cNvPr id="431260" name="AutoShape 37"/>
              <p:cNvSpPr>
                <a:spLocks noChangeArrowheads="1"/>
              </p:cNvSpPr>
              <p:nvPr/>
            </p:nvSpPr>
            <p:spPr bwMode="auto">
              <a:xfrm>
                <a:off x="4125" y="1694"/>
                <a:ext cx="90" cy="157"/>
              </a:xfrm>
              <a:prstGeom prst="roundRect">
                <a:avLst>
                  <a:gd name="adj" fmla="val 16667"/>
                </a:avLst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61" name="Oval 38"/>
              <p:cNvSpPr>
                <a:spLocks noChangeArrowheads="1"/>
              </p:cNvSpPr>
              <p:nvPr/>
            </p:nvSpPr>
            <p:spPr bwMode="auto">
              <a:xfrm>
                <a:off x="4150" y="1711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62" name="Oval 39"/>
              <p:cNvSpPr>
                <a:spLocks noChangeArrowheads="1"/>
              </p:cNvSpPr>
              <p:nvPr/>
            </p:nvSpPr>
            <p:spPr bwMode="auto">
              <a:xfrm>
                <a:off x="4150" y="1773"/>
                <a:ext cx="45" cy="45"/>
              </a:xfrm>
              <a:prstGeom prst="ellipse">
                <a:avLst/>
              </a:prstGeom>
              <a:solidFill>
                <a:srgbClr val="00FF00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431219" name="Group 47"/>
            <p:cNvGrpSpPr>
              <a:grpSpLocks/>
            </p:cNvGrpSpPr>
            <p:nvPr/>
          </p:nvGrpSpPr>
          <p:grpSpPr bwMode="auto">
            <a:xfrm>
              <a:off x="4241" y="2110"/>
              <a:ext cx="499" cy="363"/>
              <a:chOff x="4604" y="1117"/>
              <a:chExt cx="499" cy="363"/>
            </a:xfrm>
          </p:grpSpPr>
          <p:sp>
            <p:nvSpPr>
              <p:cNvPr id="431254" name="Rectangle 48"/>
              <p:cNvSpPr>
                <a:spLocks noChangeArrowheads="1"/>
              </p:cNvSpPr>
              <p:nvPr/>
            </p:nvSpPr>
            <p:spPr bwMode="auto">
              <a:xfrm>
                <a:off x="4604" y="1117"/>
                <a:ext cx="499" cy="363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55" name="Rectangle 49"/>
              <p:cNvSpPr>
                <a:spLocks noChangeArrowheads="1"/>
              </p:cNvSpPr>
              <p:nvPr/>
            </p:nvSpPr>
            <p:spPr bwMode="auto">
              <a:xfrm>
                <a:off x="4740" y="1411"/>
                <a:ext cx="227" cy="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56" name="Rectangle 50"/>
              <p:cNvSpPr>
                <a:spLocks noChangeArrowheads="1"/>
              </p:cNvSpPr>
              <p:nvPr/>
            </p:nvSpPr>
            <p:spPr bwMode="auto">
              <a:xfrm>
                <a:off x="4740" y="1344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57" name="Rectangle 51"/>
              <p:cNvSpPr>
                <a:spLocks noChangeArrowheads="1"/>
              </p:cNvSpPr>
              <p:nvPr/>
            </p:nvSpPr>
            <p:spPr bwMode="auto">
              <a:xfrm>
                <a:off x="4740" y="1275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58" name="Rectangle 52"/>
              <p:cNvSpPr>
                <a:spLocks noChangeArrowheads="1"/>
              </p:cNvSpPr>
              <p:nvPr/>
            </p:nvSpPr>
            <p:spPr bwMode="auto">
              <a:xfrm>
                <a:off x="4740" y="1207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59" name="Rectangle 53"/>
              <p:cNvSpPr>
                <a:spLocks noChangeArrowheads="1"/>
              </p:cNvSpPr>
              <p:nvPr/>
            </p:nvSpPr>
            <p:spPr bwMode="auto">
              <a:xfrm>
                <a:off x="4740" y="1139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431220" name="Text Box 54"/>
            <p:cNvSpPr txBox="1">
              <a:spLocks noChangeArrowheads="1"/>
            </p:cNvSpPr>
            <p:nvPr/>
          </p:nvSpPr>
          <p:spPr bwMode="auto">
            <a:xfrm>
              <a:off x="4286" y="2074"/>
              <a:ext cx="4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FR" sz="3600">
                  <a:sym typeface="Webdings" pitchFamily="18" charset="2"/>
                </a:rPr>
                <a:t></a:t>
              </a:r>
            </a:p>
          </p:txBody>
        </p:sp>
        <p:grpSp>
          <p:nvGrpSpPr>
            <p:cNvPr id="431221" name="Group 59"/>
            <p:cNvGrpSpPr>
              <a:grpSpLocks/>
            </p:cNvGrpSpPr>
            <p:nvPr/>
          </p:nvGrpSpPr>
          <p:grpSpPr bwMode="auto">
            <a:xfrm>
              <a:off x="3288" y="3545"/>
              <a:ext cx="499" cy="363"/>
              <a:chOff x="4604" y="1117"/>
              <a:chExt cx="499" cy="363"/>
            </a:xfrm>
          </p:grpSpPr>
          <p:sp>
            <p:nvSpPr>
              <p:cNvPr id="431248" name="Rectangle 60"/>
              <p:cNvSpPr>
                <a:spLocks noChangeArrowheads="1"/>
              </p:cNvSpPr>
              <p:nvPr/>
            </p:nvSpPr>
            <p:spPr bwMode="auto">
              <a:xfrm>
                <a:off x="4604" y="1117"/>
                <a:ext cx="499" cy="363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49" name="Rectangle 61"/>
              <p:cNvSpPr>
                <a:spLocks noChangeArrowheads="1"/>
              </p:cNvSpPr>
              <p:nvPr/>
            </p:nvSpPr>
            <p:spPr bwMode="auto">
              <a:xfrm>
                <a:off x="4740" y="1411"/>
                <a:ext cx="227" cy="4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50" name="Rectangle 62"/>
              <p:cNvSpPr>
                <a:spLocks noChangeArrowheads="1"/>
              </p:cNvSpPr>
              <p:nvPr/>
            </p:nvSpPr>
            <p:spPr bwMode="auto">
              <a:xfrm>
                <a:off x="4740" y="1344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51" name="Rectangle 63"/>
              <p:cNvSpPr>
                <a:spLocks noChangeArrowheads="1"/>
              </p:cNvSpPr>
              <p:nvPr/>
            </p:nvSpPr>
            <p:spPr bwMode="auto">
              <a:xfrm>
                <a:off x="4740" y="1275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52" name="Rectangle 64"/>
              <p:cNvSpPr>
                <a:spLocks noChangeArrowheads="1"/>
              </p:cNvSpPr>
              <p:nvPr/>
            </p:nvSpPr>
            <p:spPr bwMode="auto">
              <a:xfrm>
                <a:off x="4740" y="1207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1253" name="Rectangle 65"/>
              <p:cNvSpPr>
                <a:spLocks noChangeArrowheads="1"/>
              </p:cNvSpPr>
              <p:nvPr/>
            </p:nvSpPr>
            <p:spPr bwMode="auto">
              <a:xfrm>
                <a:off x="4740" y="1139"/>
                <a:ext cx="227" cy="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431222" name="Text Box 66"/>
            <p:cNvSpPr txBox="1">
              <a:spLocks noChangeArrowheads="1"/>
            </p:cNvSpPr>
            <p:nvPr/>
          </p:nvSpPr>
          <p:spPr bwMode="auto">
            <a:xfrm>
              <a:off x="3152" y="3505"/>
              <a:ext cx="4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FR" sz="3600">
                  <a:sym typeface="Webdings" pitchFamily="18" charset="2"/>
                </a:rPr>
                <a:t></a:t>
              </a:r>
            </a:p>
          </p:txBody>
        </p:sp>
        <p:sp>
          <p:nvSpPr>
            <p:cNvPr id="431223" name="Rectangle 80"/>
            <p:cNvSpPr>
              <a:spLocks noChangeArrowheads="1"/>
            </p:cNvSpPr>
            <p:nvPr/>
          </p:nvSpPr>
          <p:spPr bwMode="auto">
            <a:xfrm>
              <a:off x="1973" y="3516"/>
              <a:ext cx="499" cy="36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1224" name="Text Box 86"/>
            <p:cNvSpPr txBox="1">
              <a:spLocks noChangeArrowheads="1"/>
            </p:cNvSpPr>
            <p:nvPr/>
          </p:nvSpPr>
          <p:spPr bwMode="auto">
            <a:xfrm>
              <a:off x="2018" y="3480"/>
              <a:ext cx="4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FR" sz="3600">
                  <a:sym typeface="Webdings" pitchFamily="18" charset="2"/>
                </a:rPr>
                <a:t></a:t>
              </a:r>
            </a:p>
          </p:txBody>
        </p:sp>
        <p:sp>
          <p:nvSpPr>
            <p:cNvPr id="431225" name="Rectangle 104"/>
            <p:cNvSpPr>
              <a:spLocks noChangeArrowheads="1"/>
            </p:cNvSpPr>
            <p:nvPr/>
          </p:nvSpPr>
          <p:spPr bwMode="auto">
            <a:xfrm>
              <a:off x="930" y="2337"/>
              <a:ext cx="499" cy="36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1226" name="Text Box 105"/>
            <p:cNvSpPr txBox="1">
              <a:spLocks noChangeArrowheads="1"/>
            </p:cNvSpPr>
            <p:nvPr/>
          </p:nvSpPr>
          <p:spPr bwMode="auto">
            <a:xfrm>
              <a:off x="999" y="2301"/>
              <a:ext cx="4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FR" sz="3600">
                  <a:sym typeface="Webdings" pitchFamily="18" charset="2"/>
                </a:rPr>
                <a:t></a:t>
              </a:r>
            </a:p>
          </p:txBody>
        </p:sp>
        <p:sp>
          <p:nvSpPr>
            <p:cNvPr id="431227" name="Rectangle 106"/>
            <p:cNvSpPr>
              <a:spLocks noChangeArrowheads="1"/>
            </p:cNvSpPr>
            <p:nvPr/>
          </p:nvSpPr>
          <p:spPr bwMode="auto">
            <a:xfrm>
              <a:off x="1066" y="1253"/>
              <a:ext cx="499" cy="36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1228" name="Text Box 107"/>
            <p:cNvSpPr txBox="1">
              <a:spLocks noChangeArrowheads="1"/>
            </p:cNvSpPr>
            <p:nvPr/>
          </p:nvSpPr>
          <p:spPr bwMode="auto">
            <a:xfrm>
              <a:off x="1111" y="896"/>
              <a:ext cx="4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FR" sz="3600">
                  <a:sym typeface="Webdings" pitchFamily="18" charset="2"/>
                </a:rPr>
                <a:t></a:t>
              </a:r>
            </a:p>
          </p:txBody>
        </p:sp>
        <p:sp>
          <p:nvSpPr>
            <p:cNvPr id="431229" name="Rectangle 108"/>
            <p:cNvSpPr>
              <a:spLocks noChangeArrowheads="1"/>
            </p:cNvSpPr>
            <p:nvPr/>
          </p:nvSpPr>
          <p:spPr bwMode="auto">
            <a:xfrm>
              <a:off x="1973" y="573"/>
              <a:ext cx="499" cy="36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31230" name="Text Box 109"/>
            <p:cNvSpPr txBox="1">
              <a:spLocks noChangeArrowheads="1"/>
            </p:cNvSpPr>
            <p:nvPr/>
          </p:nvSpPr>
          <p:spPr bwMode="auto">
            <a:xfrm>
              <a:off x="2109" y="573"/>
              <a:ext cx="40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FR" sz="2800" b="1">
                  <a:latin typeface="Tahoma" pitchFamily="34" charset="0"/>
                  <a:cs typeface="Tahoma" pitchFamily="34" charset="0"/>
                  <a:sym typeface="Webdings" pitchFamily="18" charset="2"/>
                </a:rPr>
                <a:t>?</a:t>
              </a:r>
            </a:p>
          </p:txBody>
        </p:sp>
        <p:sp>
          <p:nvSpPr>
            <p:cNvPr id="431231" name="Line 110"/>
            <p:cNvSpPr>
              <a:spLocks noChangeShapeType="1"/>
            </p:cNvSpPr>
            <p:nvPr/>
          </p:nvSpPr>
          <p:spPr bwMode="auto">
            <a:xfrm flipV="1">
              <a:off x="2221" y="3456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232" name="Line 111"/>
            <p:cNvSpPr>
              <a:spLocks noChangeShapeType="1"/>
            </p:cNvSpPr>
            <p:nvPr/>
          </p:nvSpPr>
          <p:spPr bwMode="auto">
            <a:xfrm flipV="1">
              <a:off x="3355" y="3491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233" name="Line 112"/>
            <p:cNvSpPr>
              <a:spLocks noChangeShapeType="1"/>
            </p:cNvSpPr>
            <p:nvPr/>
          </p:nvSpPr>
          <p:spPr bwMode="auto">
            <a:xfrm flipV="1">
              <a:off x="4488" y="2070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234" name="Line 113"/>
            <p:cNvSpPr>
              <a:spLocks noChangeShapeType="1"/>
            </p:cNvSpPr>
            <p:nvPr/>
          </p:nvSpPr>
          <p:spPr bwMode="auto">
            <a:xfrm flipV="1">
              <a:off x="3536" y="654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235" name="Line 114"/>
            <p:cNvSpPr>
              <a:spLocks noChangeShapeType="1"/>
            </p:cNvSpPr>
            <p:nvPr/>
          </p:nvSpPr>
          <p:spPr bwMode="auto">
            <a:xfrm flipV="1">
              <a:off x="3083" y="482"/>
              <a:ext cx="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236" name="Line 115"/>
            <p:cNvSpPr>
              <a:spLocks noChangeShapeType="1"/>
            </p:cNvSpPr>
            <p:nvPr/>
          </p:nvSpPr>
          <p:spPr bwMode="auto">
            <a:xfrm flipV="1">
              <a:off x="1277" y="2614"/>
              <a:ext cx="9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237" name="Line 116"/>
            <p:cNvSpPr>
              <a:spLocks noChangeShapeType="1"/>
            </p:cNvSpPr>
            <p:nvPr/>
          </p:nvSpPr>
          <p:spPr bwMode="auto">
            <a:xfrm flipV="1">
              <a:off x="1035" y="2614"/>
              <a:ext cx="9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238" name="Line 117"/>
            <p:cNvSpPr>
              <a:spLocks noChangeShapeType="1"/>
            </p:cNvSpPr>
            <p:nvPr/>
          </p:nvSpPr>
          <p:spPr bwMode="auto">
            <a:xfrm flipV="1">
              <a:off x="1384" y="1208"/>
              <a:ext cx="9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239" name="Line 118"/>
            <p:cNvSpPr>
              <a:spLocks noChangeShapeType="1"/>
            </p:cNvSpPr>
            <p:nvPr/>
          </p:nvSpPr>
          <p:spPr bwMode="auto">
            <a:xfrm flipV="1">
              <a:off x="1142" y="1208"/>
              <a:ext cx="9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240" name="Text Box 119"/>
            <p:cNvSpPr txBox="1">
              <a:spLocks noChangeArrowheads="1"/>
            </p:cNvSpPr>
            <p:nvPr/>
          </p:nvSpPr>
          <p:spPr bwMode="auto">
            <a:xfrm>
              <a:off x="2835" y="1127"/>
              <a:ext cx="4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BE" sz="1200" b="1">
                  <a:latin typeface="Tahoma" pitchFamily="34" charset="0"/>
                  <a:cs typeface="Tahoma" pitchFamily="34" charset="0"/>
                </a:rPr>
                <a:t>6,1 </a:t>
              </a:r>
              <a:r>
                <a:rPr lang="fr-BE" sz="1200">
                  <a:latin typeface="Tahoma" pitchFamily="34" charset="0"/>
                  <a:cs typeface="Tahoma" pitchFamily="34" charset="0"/>
                </a:rPr>
                <a:t>%</a:t>
              </a:r>
              <a:endParaRPr lang="fr-FR" sz="12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31241" name="Text Box 120"/>
            <p:cNvSpPr txBox="1">
              <a:spLocks noChangeArrowheads="1"/>
            </p:cNvSpPr>
            <p:nvPr/>
          </p:nvSpPr>
          <p:spPr bwMode="auto">
            <a:xfrm>
              <a:off x="3129" y="1208"/>
              <a:ext cx="4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BE" sz="1200" b="1">
                  <a:latin typeface="Tahoma" pitchFamily="34" charset="0"/>
                  <a:cs typeface="Tahoma" pitchFamily="34" charset="0"/>
                </a:rPr>
                <a:t>2,1 </a:t>
              </a:r>
              <a:r>
                <a:rPr lang="fr-BE" sz="1200">
                  <a:latin typeface="Tahoma" pitchFamily="34" charset="0"/>
                  <a:cs typeface="Tahoma" pitchFamily="34" charset="0"/>
                </a:rPr>
                <a:t>%</a:t>
              </a:r>
              <a:endParaRPr lang="fr-FR" sz="12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31242" name="Text Box 121"/>
            <p:cNvSpPr txBox="1">
              <a:spLocks noChangeArrowheads="1"/>
            </p:cNvSpPr>
            <p:nvPr/>
          </p:nvSpPr>
          <p:spPr bwMode="auto">
            <a:xfrm>
              <a:off x="3424" y="2072"/>
              <a:ext cx="4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BE" sz="1200" b="1">
                  <a:latin typeface="Tahoma" pitchFamily="34" charset="0"/>
                  <a:cs typeface="Tahoma" pitchFamily="34" charset="0"/>
                </a:rPr>
                <a:t>29,3 </a:t>
              </a:r>
              <a:r>
                <a:rPr lang="fr-BE" sz="1200">
                  <a:latin typeface="Tahoma" pitchFamily="34" charset="0"/>
                  <a:cs typeface="Tahoma" pitchFamily="34" charset="0"/>
                </a:rPr>
                <a:t>%</a:t>
              </a:r>
              <a:endParaRPr lang="fr-FR" sz="12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31243" name="Text Box 122"/>
            <p:cNvSpPr txBox="1">
              <a:spLocks noChangeArrowheads="1"/>
            </p:cNvSpPr>
            <p:nvPr/>
          </p:nvSpPr>
          <p:spPr bwMode="auto">
            <a:xfrm>
              <a:off x="2948" y="2928"/>
              <a:ext cx="4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BE" sz="1200" b="1">
                  <a:latin typeface="Tahoma" pitchFamily="34" charset="0"/>
                  <a:cs typeface="Tahoma" pitchFamily="34" charset="0"/>
                </a:rPr>
                <a:t>12,3 </a:t>
              </a:r>
              <a:r>
                <a:rPr lang="fr-BE" sz="1200">
                  <a:latin typeface="Tahoma" pitchFamily="34" charset="0"/>
                  <a:cs typeface="Tahoma" pitchFamily="34" charset="0"/>
                </a:rPr>
                <a:t>%</a:t>
              </a:r>
              <a:endParaRPr lang="fr-FR" sz="12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31244" name="Text Box 124"/>
            <p:cNvSpPr txBox="1">
              <a:spLocks noChangeArrowheads="1"/>
            </p:cNvSpPr>
            <p:nvPr/>
          </p:nvSpPr>
          <p:spPr bwMode="auto">
            <a:xfrm>
              <a:off x="2267" y="3014"/>
              <a:ext cx="4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BE" sz="1200" b="1">
                  <a:latin typeface="Tahoma" pitchFamily="34" charset="0"/>
                  <a:cs typeface="Tahoma" pitchFamily="34" charset="0"/>
                </a:rPr>
                <a:t>13,2 </a:t>
              </a:r>
              <a:r>
                <a:rPr lang="fr-BE" sz="1200">
                  <a:latin typeface="Tahoma" pitchFamily="34" charset="0"/>
                  <a:cs typeface="Tahoma" pitchFamily="34" charset="0"/>
                </a:rPr>
                <a:t>%</a:t>
              </a:r>
              <a:endParaRPr lang="fr-FR" sz="12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31245" name="Text Box 125"/>
            <p:cNvSpPr txBox="1">
              <a:spLocks noChangeArrowheads="1"/>
            </p:cNvSpPr>
            <p:nvPr/>
          </p:nvSpPr>
          <p:spPr bwMode="auto">
            <a:xfrm>
              <a:off x="1815" y="2337"/>
              <a:ext cx="4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BE" sz="1200" b="1">
                  <a:latin typeface="Tahoma" pitchFamily="34" charset="0"/>
                  <a:cs typeface="Tahoma" pitchFamily="34" charset="0"/>
                </a:rPr>
                <a:t>17,4 </a:t>
              </a:r>
              <a:r>
                <a:rPr lang="fr-BE" sz="1200">
                  <a:latin typeface="Tahoma" pitchFamily="34" charset="0"/>
                  <a:cs typeface="Tahoma" pitchFamily="34" charset="0"/>
                </a:rPr>
                <a:t>%</a:t>
              </a:r>
              <a:endParaRPr lang="fr-FR" sz="12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31246" name="Text Box 126"/>
            <p:cNvSpPr txBox="1">
              <a:spLocks noChangeArrowheads="1"/>
            </p:cNvSpPr>
            <p:nvPr/>
          </p:nvSpPr>
          <p:spPr bwMode="auto">
            <a:xfrm>
              <a:off x="1815" y="1616"/>
              <a:ext cx="4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BE" sz="1200" b="1">
                  <a:latin typeface="Tahoma" pitchFamily="34" charset="0"/>
                  <a:cs typeface="Tahoma" pitchFamily="34" charset="0"/>
                </a:rPr>
                <a:t>9,1 </a:t>
              </a:r>
              <a:r>
                <a:rPr lang="fr-BE" sz="1200">
                  <a:latin typeface="Tahoma" pitchFamily="34" charset="0"/>
                  <a:cs typeface="Tahoma" pitchFamily="34" charset="0"/>
                </a:rPr>
                <a:t>%</a:t>
              </a:r>
              <a:endParaRPr lang="fr-FR" sz="1200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31247" name="Text Box 127"/>
            <p:cNvSpPr txBox="1">
              <a:spLocks noChangeArrowheads="1"/>
            </p:cNvSpPr>
            <p:nvPr/>
          </p:nvSpPr>
          <p:spPr bwMode="auto">
            <a:xfrm>
              <a:off x="2267" y="1253"/>
              <a:ext cx="4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fr-BE" sz="1200" b="1">
                  <a:latin typeface="Tahoma" pitchFamily="34" charset="0"/>
                  <a:cs typeface="Tahoma" pitchFamily="34" charset="0"/>
                </a:rPr>
                <a:t>10,4 </a:t>
              </a:r>
              <a:r>
                <a:rPr lang="fr-BE" sz="1200">
                  <a:latin typeface="Tahoma" pitchFamily="34" charset="0"/>
                  <a:cs typeface="Tahoma" pitchFamily="34" charset="0"/>
                </a:rPr>
                <a:t>%</a:t>
              </a:r>
              <a:endParaRPr lang="fr-FR" sz="1200"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431210" name="Picture 48" descr="220px-Flag_of_Wallonia_sv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217488"/>
            <a:ext cx="503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1211" name="Title 1"/>
          <p:cNvSpPr>
            <a:spLocks/>
          </p:cNvSpPr>
          <p:nvPr/>
        </p:nvSpPr>
        <p:spPr bwMode="auto">
          <a:xfrm>
            <a:off x="3914775" y="6597650"/>
            <a:ext cx="5103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fr-BE" sz="1000">
                <a:latin typeface="Tahoma" pitchFamily="34" charset="0"/>
              </a:rPr>
              <a:t>source : SPF Economie DG SIE – infographie IBSR</a:t>
            </a:r>
            <a:endParaRPr lang="fr-FR" sz="800">
              <a:latin typeface="Tahoma" pitchFamily="34" charset="0"/>
            </a:endParaRPr>
          </a:p>
        </p:txBody>
      </p:sp>
      <p:sp>
        <p:nvSpPr>
          <p:cNvPr id="431212" name="Title 1"/>
          <p:cNvSpPr>
            <a:spLocks/>
          </p:cNvSpPr>
          <p:nvPr/>
        </p:nvSpPr>
        <p:spPr bwMode="auto">
          <a:xfrm>
            <a:off x="6227763" y="5700713"/>
            <a:ext cx="2735262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</a:rPr>
              <a:t>Piéton traversant : </a:t>
            </a:r>
            <a:br>
              <a:rPr lang="fr-BE" sz="2200">
                <a:latin typeface="Tahoma" pitchFamily="34" charset="0"/>
              </a:rPr>
            </a:br>
            <a:r>
              <a:rPr lang="fr-BE" sz="2200">
                <a:latin typeface="Tahoma" pitchFamily="34" charset="0"/>
              </a:rPr>
              <a:t>en section = 81%</a:t>
            </a:r>
            <a:endParaRPr lang="fr-FR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217" name="Picture 6" descr="DSC009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18" name="Rectangle 2"/>
          <p:cNvSpPr>
            <a:spLocks noGrp="1"/>
          </p:cNvSpPr>
          <p:nvPr>
            <p:ph type="title" idx="4294967295"/>
          </p:nvPr>
        </p:nvSpPr>
        <p:spPr>
          <a:xfrm>
            <a:off x="1258888" y="3705225"/>
            <a:ext cx="3960812" cy="1163638"/>
          </a:xfrm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1. des cheminements sécurisés et accessibles</a:t>
            </a:r>
            <a:endParaRPr lang="fr-FR" smtClean="0">
              <a:latin typeface="Tahoma" pitchFamily="34" charset="0"/>
            </a:endParaRPr>
          </a:p>
        </p:txBody>
      </p:sp>
      <p:sp>
        <p:nvSpPr>
          <p:cNvPr id="1033219" name="Rectangle 3"/>
          <p:cNvSpPr>
            <a:spLocks noGrp="1"/>
          </p:cNvSpPr>
          <p:nvPr>
            <p:ph type="body" idx="4294967295"/>
          </p:nvPr>
        </p:nvSpPr>
        <p:spPr>
          <a:xfrm>
            <a:off x="900113" y="5732463"/>
            <a:ext cx="6480175" cy="11525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BE" sz="2200" smtClean="0">
                <a:latin typeface="Tahoma" pitchFamily="34" charset="0"/>
              </a:rPr>
              <a:t>PICs Verts, plan Mercure, </a:t>
            </a:r>
            <a:br>
              <a:rPr lang="fr-BE" sz="2200" smtClean="0">
                <a:latin typeface="Tahoma" pitchFamily="34" charset="0"/>
              </a:rPr>
            </a:br>
            <a:r>
              <a:rPr lang="fr-BE" sz="2200" smtClean="0">
                <a:latin typeface="Tahoma" pitchFamily="34" charset="0"/>
              </a:rPr>
              <a:t>plan Escargot, Crédits impulsion,…</a:t>
            </a:r>
          </a:p>
          <a:p>
            <a:pPr>
              <a:lnSpc>
                <a:spcPct val="90000"/>
              </a:lnSpc>
            </a:pPr>
            <a:r>
              <a:rPr lang="fr-BE" sz="2200" smtClean="0">
                <a:latin typeface="Tahoma" pitchFamily="34" charset="0"/>
              </a:rPr>
              <a:t>28 M</a:t>
            </a:r>
            <a:r>
              <a:rPr lang="fr-BE" sz="1800" smtClean="0">
                <a:latin typeface="Tahoma" pitchFamily="34" charset="0"/>
              </a:rPr>
              <a:t>ios</a:t>
            </a:r>
            <a:r>
              <a:rPr lang="fr-BE" sz="2200" smtClean="0">
                <a:latin typeface="Tahoma" pitchFamily="34" charset="0"/>
              </a:rPr>
              <a:t> € pour 28 projets trottoirs en 2012</a:t>
            </a:r>
          </a:p>
        </p:txBody>
      </p:sp>
      <p:pic>
        <p:nvPicPr>
          <p:cNvPr id="103322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38053">
            <a:off x="7956550" y="5373688"/>
            <a:ext cx="8747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fr-FR" smtClean="0">
              <a:latin typeface="Tahoma" pitchFamily="34" charset="0"/>
            </a:endParaRPr>
          </a:p>
        </p:txBody>
      </p:sp>
      <p:sp>
        <p:nvSpPr>
          <p:cNvPr id="103424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fr-FR" smtClean="0">
              <a:latin typeface="Tahoma" pitchFamily="34" charset="0"/>
            </a:endParaRPr>
          </a:p>
        </p:txBody>
      </p:sp>
      <p:pic>
        <p:nvPicPr>
          <p:cNvPr id="103424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44" name="Rectangle 2"/>
          <p:cNvSpPr>
            <a:spLocks/>
          </p:cNvSpPr>
          <p:nvPr/>
        </p:nvSpPr>
        <p:spPr bwMode="auto">
          <a:xfrm>
            <a:off x="2482850" y="44450"/>
            <a:ext cx="6481763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fr-BE" sz="4000">
                <a:solidFill>
                  <a:schemeClr val="bg1"/>
                </a:solidFill>
                <a:latin typeface="Tahoma" pitchFamily="34" charset="0"/>
              </a:rPr>
              <a:t>2. des traversées sécurisées</a:t>
            </a:r>
            <a:endParaRPr lang="fr-FR" sz="40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034245" name="Rectangle 3"/>
          <p:cNvSpPr>
            <a:spLocks/>
          </p:cNvSpPr>
          <p:nvPr/>
        </p:nvSpPr>
        <p:spPr bwMode="auto">
          <a:xfrm>
            <a:off x="2482850" y="908050"/>
            <a:ext cx="648176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 sz="2200">
                <a:solidFill>
                  <a:schemeClr val="bg1"/>
                </a:solidFill>
                <a:latin typeface="Tahoma" pitchFamily="34" charset="0"/>
              </a:rPr>
              <a:t>Guides de recommandations</a:t>
            </a:r>
          </a:p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 sz="2200">
                <a:solidFill>
                  <a:schemeClr val="bg1"/>
                </a:solidFill>
                <a:latin typeface="Tahoma" pitchFamily="34" charset="0"/>
              </a:rPr>
              <a:t>Formation continuée des CeMs</a:t>
            </a:r>
          </a:p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endParaRPr lang="fr-BE" sz="220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03424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3855">
            <a:off x="7034213" y="5445125"/>
            <a:ext cx="847725" cy="11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4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76893">
            <a:off x="7921625" y="5303838"/>
            <a:ext cx="865188" cy="12128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248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78231">
            <a:off x="5811838" y="5748338"/>
            <a:ext cx="1222375" cy="920750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265" name="Picture 7" descr="pp sur 4 bandes de circ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6013" y="15875"/>
            <a:ext cx="10260013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266" name="Text Box 11"/>
          <p:cNvSpPr txBox="1">
            <a:spLocks noChangeArrowheads="1"/>
          </p:cNvSpPr>
          <p:nvPr/>
        </p:nvSpPr>
        <p:spPr bwMode="auto">
          <a:xfrm>
            <a:off x="7353300" y="5105400"/>
            <a:ext cx="18986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0600" b="1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BE" sz="3600" smtClean="0">
                <a:latin typeface="Tahoma" pitchFamily="34" charset="0"/>
              </a:rPr>
              <a:t>Exposé</a:t>
            </a:r>
            <a:endParaRPr lang="fr-FR" sz="3600" smtClean="0">
              <a:latin typeface="Tahoma" pitchFamily="34" charset="0"/>
            </a:endParaRPr>
          </a:p>
        </p:txBody>
      </p:sp>
      <p:sp>
        <p:nvSpPr>
          <p:cNvPr id="20482" name="Rectangle 3"/>
          <p:cNvSpPr>
            <a:spLocks noGrp="1"/>
          </p:cNvSpPr>
          <p:nvPr>
            <p:ph type="body" idx="4294967295"/>
          </p:nvPr>
        </p:nvSpPr>
        <p:spPr>
          <a:xfrm>
            <a:off x="322263" y="1125538"/>
            <a:ext cx="8369300" cy="5000625"/>
          </a:xfrm>
        </p:spPr>
        <p:txBody>
          <a:bodyPr/>
          <a:lstStyle/>
          <a:p>
            <a:r>
              <a:rPr lang="fr-BE" smtClean="0">
                <a:latin typeface="Tahoma" pitchFamily="34" charset="0"/>
              </a:rPr>
              <a:t>pour les motards, piétons et cyclistes :</a:t>
            </a:r>
          </a:p>
          <a:p>
            <a:endParaRPr lang="fr-BE" smtClean="0">
              <a:latin typeface="Tahoma" pitchFamily="34" charset="0"/>
            </a:endParaRPr>
          </a:p>
          <a:p>
            <a:pPr lvl="1"/>
            <a:r>
              <a:rPr lang="fr-BE" smtClean="0">
                <a:latin typeface="Tahoma" pitchFamily="34" charset="0"/>
              </a:rPr>
              <a:t>exposition au risque</a:t>
            </a:r>
          </a:p>
          <a:p>
            <a:pPr lvl="1"/>
            <a:r>
              <a:rPr lang="fr-BE" smtClean="0">
                <a:latin typeface="Tahoma" pitchFamily="34" charset="0"/>
              </a:rPr>
              <a:t>quelques statistiques d'accidents</a:t>
            </a:r>
          </a:p>
          <a:p>
            <a:pPr lvl="1"/>
            <a:r>
              <a:rPr lang="fr-BE" smtClean="0">
                <a:latin typeface="Tahoma" pitchFamily="34" charset="0"/>
              </a:rPr>
              <a:t>infrastructure </a:t>
            </a:r>
          </a:p>
          <a:p>
            <a:pPr lvl="2"/>
            <a:r>
              <a:rPr lang="fr-BE" smtClean="0">
                <a:latin typeface="Tahoma" pitchFamily="34" charset="0"/>
              </a:rPr>
              <a:t>principaux points d'attention</a:t>
            </a:r>
          </a:p>
          <a:p>
            <a:pPr lvl="2"/>
            <a:r>
              <a:rPr lang="fr-BE" smtClean="0">
                <a:latin typeface="Tahoma" pitchFamily="34" charset="0"/>
              </a:rPr>
              <a:t>recommandations du CSWSR</a:t>
            </a:r>
          </a:p>
          <a:p>
            <a:pPr lvl="2"/>
            <a:r>
              <a:rPr lang="fr-BE" smtClean="0">
                <a:latin typeface="Tahoma" pitchFamily="34" charset="0"/>
              </a:rPr>
              <a:t>quelques actions menées en Wallonie </a:t>
            </a:r>
          </a:p>
          <a:p>
            <a:pPr lvl="2"/>
            <a:r>
              <a:rPr lang="fr-BE" smtClean="0">
                <a:latin typeface="Tahoma" pitchFamily="34" charset="0"/>
              </a:rPr>
              <a:t>guides de recommandation </a:t>
            </a:r>
          </a:p>
          <a:p>
            <a:pPr lvl="2"/>
            <a:endParaRPr lang="fr-BE" smtClean="0">
              <a:latin typeface="Tahoma" pitchFamily="34" charset="0"/>
            </a:endParaRPr>
          </a:p>
          <a:p>
            <a:r>
              <a:rPr lang="fr-BE" smtClean="0">
                <a:latin typeface="Tahoma" pitchFamily="34" charset="0"/>
              </a:rPr>
              <a:t>conclusions</a:t>
            </a:r>
          </a:p>
          <a:p>
            <a:endParaRPr lang="fr-FR" smtClean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woosh_cmyk.png"/>
          <p:cNvPicPr>
            <a:picLocks noChangeAspect="1"/>
          </p:cNvPicPr>
          <p:nvPr/>
        </p:nvPicPr>
        <p:blipFill>
          <a:blip r:embed="rId3"/>
          <a:srcRect t="-9625"/>
          <a:stretch>
            <a:fillRect/>
          </a:stretch>
        </p:blipFill>
        <p:spPr bwMode="auto">
          <a:xfrm>
            <a:off x="-36513" y="5440363"/>
            <a:ext cx="1584326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0800000" algn="l" rotWithShape="0">
              <a:srgbClr val="000000">
                <a:alpha val="42999"/>
              </a:srgbClr>
            </a:outerShdw>
          </a:effectLst>
        </p:spPr>
      </p:pic>
      <p:pic>
        <p:nvPicPr>
          <p:cNvPr id="1036290" name="Picture 4" descr="93014_MERCURE2006_00_03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0363" y="-6350"/>
            <a:ext cx="10333038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291" name="Picture 5" descr="f4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5440363"/>
            <a:ext cx="7620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292" name="Rectangle 2"/>
          <p:cNvSpPr>
            <a:spLocks/>
          </p:cNvSpPr>
          <p:nvPr/>
        </p:nvSpPr>
        <p:spPr bwMode="auto">
          <a:xfrm>
            <a:off x="1763713" y="115888"/>
            <a:ext cx="6551612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BE" sz="4000">
                <a:latin typeface="Tahoma" pitchFamily="34" charset="0"/>
              </a:rPr>
              <a:t>3. des vitesses maîtrisées dans les noyaux urbanisés</a:t>
            </a:r>
            <a:endParaRPr lang="fr-FR" sz="4000">
              <a:latin typeface="Tahoma" pitchFamily="34" charset="0"/>
            </a:endParaRPr>
          </a:p>
        </p:txBody>
      </p:sp>
      <p:pic>
        <p:nvPicPr>
          <p:cNvPr id="103629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623491">
            <a:off x="7239000" y="5618163"/>
            <a:ext cx="7937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29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059670">
            <a:off x="7935913" y="5805488"/>
            <a:ext cx="11160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53" name="Title 1"/>
          <p:cNvSpPr>
            <a:spLocks/>
          </p:cNvSpPr>
          <p:nvPr/>
        </p:nvSpPr>
        <p:spPr bwMode="auto">
          <a:xfrm>
            <a:off x="755650" y="100013"/>
            <a:ext cx="19446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000">
                <a:latin typeface="Tahoma" pitchFamily="34" charset="0"/>
              </a:rPr>
              <a:t>2005-2009</a:t>
            </a:r>
            <a:endParaRPr lang="fr-FR" sz="1600">
              <a:latin typeface="Tahoma" pitchFamily="34" charset="0"/>
            </a:endParaRPr>
          </a:p>
        </p:txBody>
      </p:sp>
      <p:sp>
        <p:nvSpPr>
          <p:cNvPr id="646154" name="Title 1"/>
          <p:cNvSpPr>
            <a:spLocks/>
          </p:cNvSpPr>
          <p:nvPr/>
        </p:nvSpPr>
        <p:spPr bwMode="auto">
          <a:xfrm>
            <a:off x="1187450" y="476250"/>
            <a:ext cx="783113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fr-BE" sz="2200" b="1">
                <a:latin typeface="Tahoma" pitchFamily="34" charset="0"/>
              </a:rPr>
              <a:t>Piétons traversant : </a:t>
            </a:r>
          </a:p>
          <a:p>
            <a:pPr algn="r"/>
            <a:r>
              <a:rPr lang="fr-BE" sz="2200" b="1">
                <a:latin typeface="Tahoma" pitchFamily="34" charset="0"/>
              </a:rPr>
              <a:t>nombre de victimes en fonction de </a:t>
            </a:r>
            <a:br>
              <a:rPr lang="fr-BE" sz="2200" b="1">
                <a:latin typeface="Tahoma" pitchFamily="34" charset="0"/>
              </a:rPr>
            </a:br>
            <a:r>
              <a:rPr lang="fr-BE" sz="2200" b="1">
                <a:latin typeface="Tahoma" pitchFamily="34" charset="0"/>
              </a:rPr>
              <a:t>l'heure et de la période de l'année</a:t>
            </a:r>
            <a:endParaRPr lang="fr-FR" sz="1400" b="1">
              <a:latin typeface="Tahoma" pitchFamily="34" charset="0"/>
            </a:endParaRPr>
          </a:p>
        </p:txBody>
      </p:sp>
      <p:sp>
        <p:nvSpPr>
          <p:cNvPr id="646155" name="Title 1"/>
          <p:cNvSpPr>
            <a:spLocks/>
          </p:cNvSpPr>
          <p:nvPr/>
        </p:nvSpPr>
        <p:spPr bwMode="auto">
          <a:xfrm>
            <a:off x="3914775" y="6524625"/>
            <a:ext cx="51038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fr-BE" sz="1000">
                <a:latin typeface="Tahoma" pitchFamily="34" charset="0"/>
              </a:rPr>
              <a:t>source : SPF Economie DG SIE – infographie IBSR</a:t>
            </a:r>
            <a:endParaRPr lang="fr-FR" sz="800">
              <a:latin typeface="Tahoma" pitchFamily="34" charset="0"/>
            </a:endParaRPr>
          </a:p>
        </p:txBody>
      </p:sp>
      <p:pic>
        <p:nvPicPr>
          <p:cNvPr id="646156" name="Picture 6" descr="29px-Flag_and_map_of_Belgium_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15888"/>
            <a:ext cx="5762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6157" name="Group 12"/>
          <p:cNvGrpSpPr>
            <a:grpSpLocks/>
          </p:cNvGrpSpPr>
          <p:nvPr/>
        </p:nvGrpSpPr>
        <p:grpSpPr bwMode="auto">
          <a:xfrm>
            <a:off x="0" y="981075"/>
            <a:ext cx="9972675" cy="5416550"/>
            <a:chOff x="0" y="789"/>
            <a:chExt cx="6282" cy="3412"/>
          </a:xfrm>
        </p:grpSpPr>
        <p:graphicFrame>
          <p:nvGraphicFramePr>
            <p:cNvPr id="646151" name="Object 7"/>
            <p:cNvGraphicFramePr>
              <a:graphicFrameLocks noChangeAspect="1"/>
            </p:cNvGraphicFramePr>
            <p:nvPr/>
          </p:nvGraphicFramePr>
          <p:xfrm>
            <a:off x="0" y="789"/>
            <a:ext cx="5760" cy="3412"/>
          </p:xfrm>
          <a:graphic>
            <a:graphicData uri="http://schemas.openxmlformats.org/presentationml/2006/ole">
              <p:oleObj spid="_x0000_s646151" name="Chart" r:id="rId5" imgW="6915184" imgH="4095885" progId="Excel.Chart.8">
                <p:embed/>
              </p:oleObj>
            </a:graphicData>
          </a:graphic>
        </p:graphicFrame>
        <p:graphicFrame>
          <p:nvGraphicFramePr>
            <p:cNvPr id="646152" name="Object 8"/>
            <p:cNvGraphicFramePr>
              <a:graphicFrameLocks noChangeAspect="1"/>
            </p:cNvGraphicFramePr>
            <p:nvPr/>
          </p:nvGraphicFramePr>
          <p:xfrm>
            <a:off x="113" y="981"/>
            <a:ext cx="6169" cy="2690"/>
          </p:xfrm>
          <a:graphic>
            <a:graphicData uri="http://schemas.openxmlformats.org/presentationml/2006/ole">
              <p:oleObj spid="_x0000_s646152" name="Chart" r:id="rId6" imgW="6724751" imgH="4019685" progId="Excel.Chart.8">
                <p:embed/>
              </p:oleObj>
            </a:graphicData>
          </a:graphic>
        </p:graphicFrame>
      </p:grpSp>
      <p:sp>
        <p:nvSpPr>
          <p:cNvPr id="646158" name="Title 1"/>
          <p:cNvSpPr>
            <a:spLocks/>
          </p:cNvSpPr>
          <p:nvPr/>
        </p:nvSpPr>
        <p:spPr bwMode="auto">
          <a:xfrm>
            <a:off x="395288" y="5441950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J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59" name="Title 1"/>
          <p:cNvSpPr>
            <a:spLocks/>
          </p:cNvSpPr>
          <p:nvPr/>
        </p:nvSpPr>
        <p:spPr bwMode="auto">
          <a:xfrm>
            <a:off x="1116013" y="5441950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F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60" name="Title 1"/>
          <p:cNvSpPr>
            <a:spLocks/>
          </p:cNvSpPr>
          <p:nvPr/>
        </p:nvSpPr>
        <p:spPr bwMode="auto">
          <a:xfrm>
            <a:off x="1763713" y="5457825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M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61" name="Title 1"/>
          <p:cNvSpPr>
            <a:spLocks/>
          </p:cNvSpPr>
          <p:nvPr/>
        </p:nvSpPr>
        <p:spPr bwMode="auto">
          <a:xfrm>
            <a:off x="2484438" y="5457825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A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62" name="Title 1"/>
          <p:cNvSpPr>
            <a:spLocks/>
          </p:cNvSpPr>
          <p:nvPr/>
        </p:nvSpPr>
        <p:spPr bwMode="auto">
          <a:xfrm>
            <a:off x="3203575" y="5457825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M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63" name="Title 1"/>
          <p:cNvSpPr>
            <a:spLocks/>
          </p:cNvSpPr>
          <p:nvPr/>
        </p:nvSpPr>
        <p:spPr bwMode="auto">
          <a:xfrm>
            <a:off x="3914775" y="5457825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J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64" name="Title 1"/>
          <p:cNvSpPr>
            <a:spLocks/>
          </p:cNvSpPr>
          <p:nvPr/>
        </p:nvSpPr>
        <p:spPr bwMode="auto">
          <a:xfrm>
            <a:off x="4500563" y="5457825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J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65" name="Title 1"/>
          <p:cNvSpPr>
            <a:spLocks/>
          </p:cNvSpPr>
          <p:nvPr/>
        </p:nvSpPr>
        <p:spPr bwMode="auto">
          <a:xfrm>
            <a:off x="5219700" y="5457825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A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66" name="Title 1"/>
          <p:cNvSpPr>
            <a:spLocks/>
          </p:cNvSpPr>
          <p:nvPr/>
        </p:nvSpPr>
        <p:spPr bwMode="auto">
          <a:xfrm>
            <a:off x="5867400" y="5457825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S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67" name="Title 1"/>
          <p:cNvSpPr>
            <a:spLocks/>
          </p:cNvSpPr>
          <p:nvPr/>
        </p:nvSpPr>
        <p:spPr bwMode="auto">
          <a:xfrm>
            <a:off x="6516688" y="5457825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O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68" name="Title 1"/>
          <p:cNvSpPr>
            <a:spLocks/>
          </p:cNvSpPr>
          <p:nvPr/>
        </p:nvSpPr>
        <p:spPr bwMode="auto">
          <a:xfrm>
            <a:off x="7235825" y="5457825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N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69" name="Title 1"/>
          <p:cNvSpPr>
            <a:spLocks/>
          </p:cNvSpPr>
          <p:nvPr/>
        </p:nvSpPr>
        <p:spPr bwMode="auto">
          <a:xfrm>
            <a:off x="7956550" y="5457825"/>
            <a:ext cx="4318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400">
                <a:latin typeface="Tahoma" pitchFamily="34" charset="0"/>
              </a:rPr>
              <a:t>D</a:t>
            </a:r>
            <a:endParaRPr lang="fr-FR" sz="1000">
              <a:latin typeface="Tahoma" pitchFamily="34" charset="0"/>
            </a:endParaRPr>
          </a:p>
        </p:txBody>
      </p:sp>
      <p:sp>
        <p:nvSpPr>
          <p:cNvPr id="646170" name="Title 1"/>
          <p:cNvSpPr>
            <a:spLocks/>
          </p:cNvSpPr>
          <p:nvPr/>
        </p:nvSpPr>
        <p:spPr bwMode="auto">
          <a:xfrm>
            <a:off x="44450" y="3513138"/>
            <a:ext cx="3508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2000">
                <a:solidFill>
                  <a:srgbClr val="FFCC00"/>
                </a:solidFill>
                <a:latin typeface="Tahoma" pitchFamily="34" charset="0"/>
                <a:sym typeface="Wingdings" pitchFamily="2" charset="2"/>
              </a:rPr>
              <a:t></a:t>
            </a:r>
            <a:endParaRPr lang="fr-BE" sz="1600">
              <a:solidFill>
                <a:srgbClr val="FFCC00"/>
              </a:solidFill>
              <a:latin typeface="Tahoma" pitchFamily="34" charset="0"/>
              <a:sym typeface="Webdings" pitchFamily="18" charset="2"/>
            </a:endParaRPr>
          </a:p>
        </p:txBody>
      </p:sp>
      <p:sp>
        <p:nvSpPr>
          <p:cNvPr id="646171" name="Title 1"/>
          <p:cNvSpPr>
            <a:spLocks/>
          </p:cNvSpPr>
          <p:nvPr/>
        </p:nvSpPr>
        <p:spPr bwMode="auto">
          <a:xfrm>
            <a:off x="44450" y="2492375"/>
            <a:ext cx="3508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2000">
                <a:solidFill>
                  <a:srgbClr val="FFCC00"/>
                </a:solidFill>
                <a:latin typeface="Tahoma" pitchFamily="34" charset="0"/>
                <a:sym typeface="Wingdings" pitchFamily="2" charset="2"/>
              </a:rPr>
              <a:t></a:t>
            </a:r>
            <a:endParaRPr lang="fr-BE" sz="1600">
              <a:solidFill>
                <a:srgbClr val="FFCC00"/>
              </a:solidFill>
              <a:latin typeface="Tahoma" pitchFamily="34" charset="0"/>
              <a:sym typeface="Webdings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woosh_cmyk.png"/>
          <p:cNvPicPr>
            <a:picLocks noChangeAspect="1"/>
          </p:cNvPicPr>
          <p:nvPr/>
        </p:nvPicPr>
        <p:blipFill>
          <a:blip r:embed="rId3"/>
          <a:srcRect t="-9625"/>
          <a:stretch>
            <a:fillRect/>
          </a:stretch>
        </p:blipFill>
        <p:spPr bwMode="auto">
          <a:xfrm>
            <a:off x="-36513" y="5440363"/>
            <a:ext cx="1584326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0800000" algn="l" rotWithShape="0">
              <a:srgbClr val="000000">
                <a:alpha val="42999"/>
              </a:srgbClr>
            </a:outerShdw>
          </a:effectLst>
        </p:spPr>
      </p:pic>
      <p:pic>
        <p:nvPicPr>
          <p:cNvPr id="1040386" name="Picture 6" descr="P10005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09088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387" name="Rectangle 2"/>
          <p:cNvSpPr>
            <a:spLocks/>
          </p:cNvSpPr>
          <p:nvPr/>
        </p:nvSpPr>
        <p:spPr bwMode="auto">
          <a:xfrm>
            <a:off x="179388" y="146050"/>
            <a:ext cx="74295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BE" sz="3600">
                <a:solidFill>
                  <a:schemeClr val="bg1"/>
                </a:solidFill>
                <a:latin typeface="Tahoma" pitchFamily="34" charset="0"/>
              </a:rPr>
              <a:t>4. visibilité réciproque</a:t>
            </a:r>
            <a:endParaRPr lang="fr-FR" sz="36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040388" name="Rectangle 3"/>
          <p:cNvSpPr>
            <a:spLocks/>
          </p:cNvSpPr>
          <p:nvPr/>
        </p:nvSpPr>
        <p:spPr bwMode="auto">
          <a:xfrm>
            <a:off x="-36513" y="736600"/>
            <a:ext cx="5767388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>
                <a:solidFill>
                  <a:schemeClr val="bg1"/>
                </a:solidFill>
                <a:latin typeface="Tahoma" pitchFamily="34" charset="0"/>
              </a:rPr>
              <a:t>à tout moment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>
                <a:solidFill>
                  <a:schemeClr val="bg1"/>
                </a:solidFill>
                <a:latin typeface="Tahoma" pitchFamily="34" charset="0"/>
              </a:rPr>
              <a:t>traversée + zones d'observation</a:t>
            </a:r>
            <a:endParaRPr lang="fr-FR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040389" name="Rectangle 3"/>
          <p:cNvSpPr>
            <a:spLocks/>
          </p:cNvSpPr>
          <p:nvPr/>
        </p:nvSpPr>
        <p:spPr bwMode="auto">
          <a:xfrm>
            <a:off x="323850" y="1628775"/>
            <a:ext cx="5767388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 sz="2400">
                <a:solidFill>
                  <a:schemeClr val="bg1"/>
                </a:solidFill>
                <a:latin typeface="Tahoma" pitchFamily="34" charset="0"/>
              </a:rPr>
              <a:t>éclairage zébra </a:t>
            </a:r>
            <a:br>
              <a:rPr lang="fr-BE" sz="2400">
                <a:solidFill>
                  <a:schemeClr val="bg1"/>
                </a:solidFill>
                <a:latin typeface="Tahoma" pitchFamily="34" charset="0"/>
              </a:rPr>
            </a:br>
            <a:r>
              <a:rPr lang="fr-BE" sz="2400">
                <a:solidFill>
                  <a:schemeClr val="bg1"/>
                </a:solidFill>
                <a:latin typeface="Tahoma" pitchFamily="34" charset="0"/>
              </a:rPr>
              <a:t>aux abords des écoles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 sz="2400">
                <a:solidFill>
                  <a:schemeClr val="bg1"/>
                </a:solidFill>
                <a:latin typeface="Tahoma" pitchFamily="34" charset="0"/>
              </a:rPr>
              <a:t>Révision CCT 310</a:t>
            </a:r>
            <a:endParaRPr lang="fr-FR" sz="240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040390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51214">
            <a:off x="8159750" y="5726113"/>
            <a:ext cx="7064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433" name="Rectangle 6"/>
          <p:cNvSpPr>
            <a:spLocks noChangeArrowheads="1"/>
          </p:cNvSpPr>
          <p:nvPr/>
        </p:nvSpPr>
        <p:spPr bwMode="auto">
          <a:xfrm>
            <a:off x="0" y="5661025"/>
            <a:ext cx="1763713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424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fr-FR" smtClean="0">
              <a:latin typeface="Tahoma" pitchFamily="34" charset="0"/>
            </a:endParaRPr>
          </a:p>
        </p:txBody>
      </p:sp>
      <p:sp>
        <p:nvSpPr>
          <p:cNvPr id="104243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fr-FR" smtClean="0">
              <a:latin typeface="Tahoma" pitchFamily="34" charset="0"/>
            </a:endParaRPr>
          </a:p>
        </p:txBody>
      </p:sp>
      <p:pic>
        <p:nvPicPr>
          <p:cNvPr id="1042436" name="Picture 4" descr="iStock_000014042380Mediu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440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bivv_image title3.pdf"/>
          <p:cNvPicPr>
            <a:picLocks noChangeAspect="1"/>
          </p:cNvPicPr>
          <p:nvPr/>
        </p:nvPicPr>
        <p:blipFill>
          <a:blip r:embed="rId3"/>
          <a:srcRect t="50000"/>
          <a:stretch>
            <a:fillRect/>
          </a:stretch>
        </p:blipFill>
        <p:spPr>
          <a:xfrm>
            <a:off x="0" y="2590800"/>
            <a:ext cx="9148763" cy="3429000"/>
          </a:xfrm>
          <a:prstGeom prst="rect">
            <a:avLst/>
          </a:prstGeom>
          <a:effectLst>
            <a:outerShdw blurRad="50800" dist="38100" dir="16200000" algn="t">
              <a:srgbClr val="000000">
                <a:alpha val="43000"/>
              </a:srgbClr>
            </a:outerShdw>
          </a:effectLst>
        </p:spPr>
      </p:pic>
      <p:pic>
        <p:nvPicPr>
          <p:cNvPr id="1042438" name="Picture 5" descr="picto vél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" y="6061075"/>
            <a:ext cx="8636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439" name="Rectangle 2"/>
          <p:cNvSpPr>
            <a:spLocks noChangeArrowheads="1"/>
          </p:cNvSpPr>
          <p:nvPr/>
        </p:nvSpPr>
        <p:spPr bwMode="auto">
          <a:xfrm>
            <a:off x="1276350" y="5913438"/>
            <a:ext cx="741045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</a:rPr>
              <a:t>610 victimes en 2010 en Wallonie, </a:t>
            </a:r>
            <a:r>
              <a:rPr lang="fr-BE" sz="2200" b="1">
                <a:solidFill>
                  <a:srgbClr val="FF0000"/>
                </a:solidFill>
                <a:latin typeface="Tahoma" pitchFamily="34" charset="0"/>
              </a:rPr>
              <a:t>8 tués</a:t>
            </a:r>
            <a:endParaRPr lang="en-US" sz="2200" b="1">
              <a:solidFill>
                <a:srgbClr val="FF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5526" name="Object 22"/>
          <p:cNvGraphicFramePr>
            <a:graphicFrameLocks noChangeAspect="1"/>
          </p:cNvGraphicFramePr>
          <p:nvPr/>
        </p:nvGraphicFramePr>
        <p:xfrm>
          <a:off x="3914775" y="260350"/>
          <a:ext cx="7642225" cy="4306888"/>
        </p:xfrm>
        <a:graphic>
          <a:graphicData uri="http://schemas.openxmlformats.org/presentationml/2006/ole">
            <p:oleObj spid="_x0000_s1045526" name="Chart" r:id="rId4" imgW="6067408" imgH="3419543" progId="Excel.Chart.8">
              <p:embed/>
            </p:oleObj>
          </a:graphicData>
        </a:graphic>
      </p:graphicFrame>
      <p:sp>
        <p:nvSpPr>
          <p:cNvPr id="1045527" name="Title 1"/>
          <p:cNvSpPr>
            <a:spLocks/>
          </p:cNvSpPr>
          <p:nvPr/>
        </p:nvSpPr>
        <p:spPr bwMode="auto">
          <a:xfrm>
            <a:off x="420688" y="1522413"/>
            <a:ext cx="379095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  <a:cs typeface="Tahoma" pitchFamily="34" charset="0"/>
              </a:rPr>
              <a:t>Tendance à la hausse </a:t>
            </a:r>
            <a:br>
              <a:rPr lang="fr-BE" sz="2200">
                <a:latin typeface="Tahoma" pitchFamily="34" charset="0"/>
                <a:cs typeface="Tahoma" pitchFamily="34" charset="0"/>
              </a:rPr>
            </a:br>
            <a:r>
              <a:rPr lang="fr-BE" sz="2200">
                <a:latin typeface="Tahoma" pitchFamily="34" charset="0"/>
                <a:cs typeface="Tahoma" pitchFamily="34" charset="0"/>
              </a:rPr>
              <a:t>dans les villes </a:t>
            </a:r>
          </a:p>
          <a:p>
            <a:endParaRPr lang="fr-FR" sz="2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45528" name="Rectangle 2"/>
          <p:cNvSpPr>
            <a:spLocks/>
          </p:cNvSpPr>
          <p:nvPr/>
        </p:nvSpPr>
        <p:spPr bwMode="auto">
          <a:xfrm>
            <a:off x="887413" y="1588"/>
            <a:ext cx="74295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BE" sz="3600">
                <a:latin typeface="Tahoma" pitchFamily="34" charset="0"/>
              </a:rPr>
              <a:t>Exposition au risque</a:t>
            </a:r>
            <a:endParaRPr lang="fr-FR" sz="3600">
              <a:latin typeface="Tahoma" pitchFamily="34" charset="0"/>
            </a:endParaRPr>
          </a:p>
        </p:txBody>
      </p:sp>
      <p:pic>
        <p:nvPicPr>
          <p:cNvPr id="1045529" name="Picture 5" descr="picto vél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15888"/>
            <a:ext cx="636587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530" name="Title 1"/>
          <p:cNvSpPr>
            <a:spLocks/>
          </p:cNvSpPr>
          <p:nvPr/>
        </p:nvSpPr>
        <p:spPr bwMode="auto">
          <a:xfrm>
            <a:off x="420688" y="4221163"/>
            <a:ext cx="379095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  <a:cs typeface="Tahoma" pitchFamily="34" charset="0"/>
              </a:rPr>
              <a:t>Volonté politique de développer l'usage du vélo</a:t>
            </a:r>
          </a:p>
          <a:p>
            <a:endParaRPr lang="fr-FR" sz="22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45531" name="Picture 9" descr="wallonie_cyclable-269x3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6650" y="4437063"/>
            <a:ext cx="160496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532" name="Title 1"/>
          <p:cNvSpPr>
            <a:spLocks/>
          </p:cNvSpPr>
          <p:nvPr/>
        </p:nvSpPr>
        <p:spPr bwMode="auto">
          <a:xfrm rot="-1243164">
            <a:off x="8172450" y="2349500"/>
            <a:ext cx="12239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12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Liège</a:t>
            </a:r>
          </a:p>
          <a:p>
            <a:endParaRPr lang="fr-FR" sz="12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45533" name="Title 1"/>
          <p:cNvSpPr>
            <a:spLocks/>
          </p:cNvSpPr>
          <p:nvPr/>
        </p:nvSpPr>
        <p:spPr bwMode="auto">
          <a:xfrm rot="-2372088">
            <a:off x="7642225" y="1341438"/>
            <a:ext cx="125095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20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Bruxelles</a:t>
            </a:r>
          </a:p>
          <a:p>
            <a:endParaRPr lang="fr-FR" sz="1200">
              <a:solidFill>
                <a:srgbClr val="8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45534" name="Title 1"/>
          <p:cNvSpPr>
            <a:spLocks/>
          </p:cNvSpPr>
          <p:nvPr/>
        </p:nvSpPr>
        <p:spPr bwMode="auto">
          <a:xfrm rot="-1273303">
            <a:off x="7732713" y="2708275"/>
            <a:ext cx="8715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200">
                <a:solidFill>
                  <a:srgbClr val="990033"/>
                </a:solidFill>
                <a:latin typeface="Tahoma" pitchFamily="34" charset="0"/>
                <a:cs typeface="Tahoma" pitchFamily="34" charset="0"/>
              </a:rPr>
              <a:t>Mons</a:t>
            </a:r>
            <a:endParaRPr lang="fr-FR" sz="1200">
              <a:solidFill>
                <a:srgbClr val="990033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45535" name="Title 1"/>
          <p:cNvSpPr>
            <a:spLocks/>
          </p:cNvSpPr>
          <p:nvPr/>
        </p:nvSpPr>
        <p:spPr bwMode="auto">
          <a:xfrm rot="-1068112">
            <a:off x="7588250" y="3068638"/>
            <a:ext cx="12319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BE" sz="120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Ottignies-LLN</a:t>
            </a:r>
            <a:endParaRPr lang="fr-FR" sz="120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3" name="Title 1"/>
          <p:cNvSpPr>
            <a:spLocks/>
          </p:cNvSpPr>
          <p:nvPr/>
        </p:nvSpPr>
        <p:spPr bwMode="auto">
          <a:xfrm>
            <a:off x="1397000" y="1368425"/>
            <a:ext cx="77470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400" b="1">
                <a:latin typeface="Tahoma" pitchFamily="34" charset="0"/>
                <a:cs typeface="Tahoma" pitchFamily="34" charset="0"/>
              </a:rPr>
              <a:t>pas d'aménagement cyclable dans </a:t>
            </a:r>
            <a:r>
              <a:rPr lang="fr-BE" sz="2400" b="1">
                <a:solidFill>
                  <a:srgbClr val="FF5050"/>
                </a:solidFill>
                <a:latin typeface="Tahoma" pitchFamily="34" charset="0"/>
                <a:cs typeface="Tahoma" pitchFamily="34" charset="0"/>
              </a:rPr>
              <a:t>93%</a:t>
            </a:r>
            <a:r>
              <a:rPr lang="fr-BE" sz="2400" b="1">
                <a:latin typeface="Tahoma" pitchFamily="34" charset="0"/>
                <a:cs typeface="Tahoma" pitchFamily="34" charset="0"/>
              </a:rPr>
              <a:t> des cas</a:t>
            </a:r>
            <a:r>
              <a:rPr lang="fr-BE" sz="1400">
                <a:latin typeface="Tahoma" pitchFamily="34" charset="0"/>
                <a:cs typeface="Tahoma" pitchFamily="34" charset="0"/>
              </a:rPr>
              <a:t> </a:t>
            </a:r>
            <a:endParaRPr lang="fr-FR" sz="1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47554" name="Rectangle 2"/>
          <p:cNvSpPr>
            <a:spLocks/>
          </p:cNvSpPr>
          <p:nvPr/>
        </p:nvSpPr>
        <p:spPr bwMode="auto">
          <a:xfrm>
            <a:off x="887413" y="1588"/>
            <a:ext cx="74295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BE" sz="3600">
                <a:latin typeface="Tahoma" pitchFamily="34" charset="0"/>
              </a:rPr>
              <a:t>Exposition au risque</a:t>
            </a:r>
            <a:endParaRPr lang="fr-FR" sz="3600">
              <a:latin typeface="Tahoma" pitchFamily="34" charset="0"/>
            </a:endParaRPr>
          </a:p>
        </p:txBody>
      </p:sp>
      <p:pic>
        <p:nvPicPr>
          <p:cNvPr id="1047555" name="Picture 5" descr="picto vé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5888"/>
            <a:ext cx="636587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556" name="Picture 5" descr="picto vé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511300"/>
            <a:ext cx="63658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557" name="Title 1"/>
          <p:cNvSpPr>
            <a:spLocks/>
          </p:cNvSpPr>
          <p:nvPr/>
        </p:nvSpPr>
        <p:spPr bwMode="auto">
          <a:xfrm>
            <a:off x="1397000" y="2622550"/>
            <a:ext cx="77470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400" b="1">
                <a:latin typeface="Tahoma" pitchFamily="34" charset="0"/>
                <a:cs typeface="Tahoma" pitchFamily="34" charset="0"/>
              </a:rPr>
              <a:t>En agglo, </a:t>
            </a:r>
            <a:r>
              <a:rPr lang="fr-BE" sz="2400" b="1">
                <a:solidFill>
                  <a:srgbClr val="FF5050"/>
                </a:solidFill>
                <a:latin typeface="Tahoma" pitchFamily="34" charset="0"/>
                <a:cs typeface="Tahoma" pitchFamily="34" charset="0"/>
              </a:rPr>
              <a:t>¼</a:t>
            </a:r>
            <a:r>
              <a:rPr lang="fr-BE" sz="2400" b="1">
                <a:latin typeface="Tahoma" pitchFamily="34" charset="0"/>
                <a:cs typeface="Tahoma" pitchFamily="34" charset="0"/>
              </a:rPr>
              <a:t> des accidents = portières ou sorties de stationnement</a:t>
            </a:r>
            <a:endParaRPr lang="fr-FR" sz="14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47558" name="Picture 5" descr="picto vé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765425"/>
            <a:ext cx="63658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559" name="Picture 48" descr="220px-Flag_of_Wallonia_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16913" y="157163"/>
            <a:ext cx="6921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560" name="Title 1"/>
          <p:cNvSpPr>
            <a:spLocks/>
          </p:cNvSpPr>
          <p:nvPr/>
        </p:nvSpPr>
        <p:spPr bwMode="auto">
          <a:xfrm>
            <a:off x="1397000" y="3933825"/>
            <a:ext cx="77470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400" b="1">
                <a:latin typeface="Tahoma" pitchFamily="34" charset="0"/>
                <a:cs typeface="Tahoma" pitchFamily="34" charset="0"/>
              </a:rPr>
              <a:t>La </a:t>
            </a:r>
            <a:r>
              <a:rPr lang="fr-BE" sz="2400" b="1">
                <a:solidFill>
                  <a:srgbClr val="FF5050"/>
                </a:solidFill>
                <a:latin typeface="Tahoma" pitchFamily="34" charset="0"/>
                <a:cs typeface="Tahoma" pitchFamily="34" charset="0"/>
              </a:rPr>
              <a:t>½ </a:t>
            </a:r>
            <a:r>
              <a:rPr lang="fr-BE" sz="2400" b="1">
                <a:latin typeface="Tahoma" pitchFamily="34" charset="0"/>
                <a:cs typeface="Tahoma" pitchFamily="34" charset="0"/>
              </a:rPr>
              <a:t>des accidents = en carrefour</a:t>
            </a:r>
          </a:p>
          <a:p>
            <a:r>
              <a:rPr lang="fr-BE" sz="2000" b="1">
                <a:latin typeface="Tahoma" pitchFamily="34" charset="0"/>
                <a:cs typeface="Tahoma" pitchFamily="34" charset="0"/>
              </a:rPr>
              <a:t>( ¼ pour l'ensemble des usagers)</a:t>
            </a:r>
            <a:endParaRPr lang="fr-FR" sz="12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47561" name="Picture 5" descr="picto vél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076700"/>
            <a:ext cx="636588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woosh_cmyk.png"/>
          <p:cNvPicPr>
            <a:picLocks noChangeAspect="1"/>
          </p:cNvPicPr>
          <p:nvPr/>
        </p:nvPicPr>
        <p:blipFill>
          <a:blip r:embed="rId3"/>
          <a:srcRect t="-9625"/>
          <a:stretch>
            <a:fillRect/>
          </a:stretch>
        </p:blipFill>
        <p:spPr bwMode="auto">
          <a:xfrm>
            <a:off x="-36513" y="5440363"/>
            <a:ext cx="1584326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0800000" algn="l" rotWithShape="0">
              <a:srgbClr val="000000">
                <a:alpha val="42999"/>
              </a:srgbClr>
            </a:outerShdw>
          </a:effectLst>
        </p:spPr>
      </p:pic>
      <p:pic>
        <p:nvPicPr>
          <p:cNvPr id="1048578" name="Picture 9" descr="IMG_57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948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579" name="Rectangle 2"/>
          <p:cNvSpPr>
            <a:spLocks/>
          </p:cNvSpPr>
          <p:nvPr/>
        </p:nvSpPr>
        <p:spPr bwMode="auto">
          <a:xfrm>
            <a:off x="2555875" y="1628775"/>
            <a:ext cx="36718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r>
              <a:rPr lang="fr-BE" sz="3600">
                <a:solidFill>
                  <a:schemeClr val="bg1"/>
                </a:solidFill>
                <a:latin typeface="Tahoma" pitchFamily="34" charset="0"/>
              </a:rPr>
              <a:t>1. des </a:t>
            </a:r>
          </a:p>
          <a:p>
            <a:pPr algn="r" eaLnBrk="0" hangingPunct="0"/>
            <a:r>
              <a:rPr lang="fr-BE" sz="3600">
                <a:solidFill>
                  <a:schemeClr val="bg1"/>
                </a:solidFill>
                <a:latin typeface="Tahoma" pitchFamily="34" charset="0"/>
              </a:rPr>
              <a:t>aménagements cyclables!</a:t>
            </a:r>
            <a:endParaRPr lang="fr-FR" sz="360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04858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45625">
            <a:off x="6891338" y="6083300"/>
            <a:ext cx="81756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58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96097">
            <a:off x="5067300" y="6040438"/>
            <a:ext cx="512763" cy="715962"/>
          </a:xfrm>
          <a:prstGeom prst="rect">
            <a:avLst/>
          </a:prstGeom>
          <a:noFill/>
          <a:ln w="3175">
            <a:solidFill>
              <a:srgbClr val="969696"/>
            </a:solidFill>
            <a:miter lim="800000"/>
            <a:headEnd/>
            <a:tailEnd/>
          </a:ln>
        </p:spPr>
      </p:pic>
      <p:pic>
        <p:nvPicPr>
          <p:cNvPr id="1048582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97079">
            <a:off x="6227763" y="6088063"/>
            <a:ext cx="8128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583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583128">
            <a:off x="5580063" y="6088063"/>
            <a:ext cx="825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584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579428">
            <a:off x="7708900" y="5905500"/>
            <a:ext cx="53498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585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959339">
            <a:off x="8243888" y="5918200"/>
            <a:ext cx="52546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586" name="Picture 9" descr="wallonie_cyclable-269x36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56100" y="6113463"/>
            <a:ext cx="4667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587" name="Rectangle 3"/>
          <p:cNvSpPr>
            <a:spLocks/>
          </p:cNvSpPr>
          <p:nvPr/>
        </p:nvSpPr>
        <p:spPr bwMode="auto">
          <a:xfrm>
            <a:off x="2555875" y="4508500"/>
            <a:ext cx="64801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 sz="2200">
                <a:solidFill>
                  <a:schemeClr val="bg1"/>
                </a:solidFill>
                <a:latin typeface="Tahoma" pitchFamily="34" charset="0"/>
              </a:rPr>
              <a:t>MM. vélo dans les Directions Territoriales</a:t>
            </a:r>
          </a:p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 sz="2200">
                <a:solidFill>
                  <a:schemeClr val="bg1"/>
                </a:solidFill>
                <a:latin typeface="Tahoma" pitchFamily="34" charset="0"/>
              </a:rPr>
              <a:t>Manager vélo Régionale</a:t>
            </a:r>
          </a:p>
          <a:p>
            <a:pPr marL="342900" indent="-342900" algn="r" eaLnBrk="0" hangingPunc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 sz="2200">
                <a:solidFill>
                  <a:schemeClr val="bg1"/>
                </a:solidFill>
                <a:latin typeface="Tahoma" pitchFamily="34" charset="0"/>
              </a:rPr>
              <a:t>Coordination Wallonie cyclable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625" name="Picture 4" descr="DSC044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9228138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62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488" y="5229225"/>
            <a:ext cx="2016125" cy="15128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50627" name="Rectangle 2"/>
          <p:cNvSpPr>
            <a:spLocks/>
          </p:cNvSpPr>
          <p:nvPr/>
        </p:nvSpPr>
        <p:spPr bwMode="auto">
          <a:xfrm>
            <a:off x="468313" y="188913"/>
            <a:ext cx="57594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BE" sz="2800">
                <a:solidFill>
                  <a:schemeClr val="bg1"/>
                </a:solidFill>
                <a:latin typeface="Tahoma" pitchFamily="34" charset="0"/>
              </a:rPr>
              <a:t>en section et en carrefour</a:t>
            </a:r>
            <a:endParaRPr lang="fr-FR" sz="280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73" name="Picture 9" descr="P10002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7025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2674" name="Rectangle 2"/>
          <p:cNvSpPr>
            <a:spLocks/>
          </p:cNvSpPr>
          <p:nvPr/>
        </p:nvSpPr>
        <p:spPr bwMode="auto">
          <a:xfrm>
            <a:off x="1403350" y="115888"/>
            <a:ext cx="74295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BE" sz="3600">
                <a:latin typeface="Tahoma" pitchFamily="34" charset="0"/>
              </a:rPr>
              <a:t>2. des zones tampons</a:t>
            </a:r>
            <a:endParaRPr lang="fr-FR" sz="36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697" name="Picture 4"/>
          <p:cNvPicPr>
            <a:picLocks noChangeAspect="1" noChangeArrowheads="1"/>
          </p:cNvPicPr>
          <p:nvPr/>
        </p:nvPicPr>
        <p:blipFill>
          <a:blip r:embed="rId3"/>
          <a:srcRect b="10709"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3698" name="Rectangle 2"/>
          <p:cNvSpPr>
            <a:spLocks/>
          </p:cNvSpPr>
          <p:nvPr/>
        </p:nvSpPr>
        <p:spPr bwMode="auto">
          <a:xfrm>
            <a:off x="1763713" y="5516563"/>
            <a:ext cx="3613150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BE" sz="3600">
                <a:latin typeface="Tahoma" pitchFamily="34" charset="0"/>
              </a:rPr>
              <a:t>3. des vitesses modérées</a:t>
            </a:r>
            <a:endParaRPr lang="fr-FR" sz="3600">
              <a:latin typeface="Tahoma" pitchFamily="34" charset="0"/>
            </a:endParaRPr>
          </a:p>
        </p:txBody>
      </p:sp>
      <p:pic>
        <p:nvPicPr>
          <p:cNvPr id="1053699" name="Picture 6" descr="P1010885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>
            <a:off x="6300788" y="222250"/>
            <a:ext cx="2592387" cy="1944688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 descr="5-6-2_deksels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0" y="-6350"/>
            <a:ext cx="9180513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49213"/>
            <a:ext cx="5508625" cy="814388"/>
          </a:xfrm>
        </p:spPr>
        <p:txBody>
          <a:bodyPr/>
          <a:lstStyle/>
          <a:p>
            <a:pPr eaLnBrk="1" hangingPunct="1"/>
            <a:r>
              <a:rPr lang="fr-BE" sz="3600" smtClean="0">
                <a:solidFill>
                  <a:schemeClr val="bg1"/>
                </a:solidFill>
                <a:latin typeface="Tahoma" pitchFamily="34" charset="0"/>
              </a:rPr>
              <a:t>l'infrastructure…</a:t>
            </a:r>
            <a:endParaRPr lang="en-US" sz="3600" smtClean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1507" name="Rectangle 3"/>
          <p:cNvSpPr>
            <a:spLocks/>
          </p:cNvSpPr>
          <p:nvPr/>
        </p:nvSpPr>
        <p:spPr bwMode="auto">
          <a:xfrm>
            <a:off x="322263" y="981075"/>
            <a:ext cx="83693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 sz="2800">
                <a:solidFill>
                  <a:schemeClr val="bg1"/>
                </a:solidFill>
                <a:latin typeface="Tahoma" pitchFamily="34" charset="0"/>
              </a:rPr>
              <a:t>Rarement la cause première de l'accident</a:t>
            </a:r>
            <a:br>
              <a:rPr lang="fr-BE" sz="2800">
                <a:solidFill>
                  <a:schemeClr val="bg1"/>
                </a:solidFill>
                <a:latin typeface="Tahoma" pitchFamily="34" charset="0"/>
              </a:rPr>
            </a:br>
            <a:r>
              <a:rPr lang="fr-BE">
                <a:solidFill>
                  <a:schemeClr val="bg1"/>
                </a:solidFill>
                <a:latin typeface="Tahoma" pitchFamily="34" charset="0"/>
              </a:rPr>
              <a:t>(saillie, glissance, défaut flagrant,…)</a:t>
            </a:r>
          </a:p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endParaRPr lang="fr-BE" sz="2800">
              <a:solidFill>
                <a:schemeClr val="bg1"/>
              </a:solidFill>
              <a:latin typeface="Tahoma" pitchFamily="34" charset="0"/>
            </a:endParaRPr>
          </a:p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 sz="2800">
                <a:solidFill>
                  <a:schemeClr val="bg1"/>
                </a:solidFill>
                <a:latin typeface="Tahoma" pitchFamily="34" charset="0"/>
              </a:rPr>
              <a:t>Facteur contributif </a:t>
            </a:r>
            <a:br>
              <a:rPr lang="fr-BE" sz="2800">
                <a:solidFill>
                  <a:schemeClr val="bg1"/>
                </a:solidFill>
                <a:latin typeface="Tahoma" pitchFamily="34" charset="0"/>
              </a:rPr>
            </a:br>
            <a:r>
              <a:rPr lang="fr-BE">
                <a:solidFill>
                  <a:schemeClr val="bg1"/>
                </a:solidFill>
                <a:latin typeface="Tahoma" pitchFamily="34" charset="0"/>
              </a:rPr>
              <a:t>(facilite l'erreur)</a:t>
            </a:r>
          </a:p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endParaRPr lang="fr-BE" sz="2800">
              <a:solidFill>
                <a:schemeClr val="bg1"/>
              </a:solidFill>
              <a:latin typeface="Tahoma" pitchFamily="34" charset="0"/>
            </a:endParaRPr>
          </a:p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 sz="2800">
                <a:solidFill>
                  <a:schemeClr val="bg1"/>
                </a:solidFill>
                <a:latin typeface="Tahoma" pitchFamily="34" charset="0"/>
              </a:rPr>
              <a:t>Facteur aggravant les conséquences</a:t>
            </a:r>
            <a:br>
              <a:rPr lang="fr-BE" sz="2800">
                <a:solidFill>
                  <a:schemeClr val="bg1"/>
                </a:solidFill>
                <a:latin typeface="Tahoma" pitchFamily="34" charset="0"/>
              </a:rPr>
            </a:br>
            <a:r>
              <a:rPr lang="fr-BE">
                <a:solidFill>
                  <a:schemeClr val="bg1"/>
                </a:solidFill>
                <a:latin typeface="Tahoma" pitchFamily="34" charset="0"/>
              </a:rPr>
              <a:t>(obstacle hors chaussée, mobilier saillant,…)</a:t>
            </a:r>
            <a:endParaRPr lang="fr-BE" sz="2800">
              <a:solidFill>
                <a:schemeClr val="bg1"/>
              </a:solidFill>
              <a:latin typeface="Tahoma" pitchFamily="34" charset="0"/>
            </a:endParaRPr>
          </a:p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endParaRPr lang="fr-BE" sz="2800">
              <a:solidFill>
                <a:schemeClr val="bg1"/>
              </a:solidFill>
              <a:latin typeface="Tahoma" pitchFamily="34" charset="0"/>
            </a:endParaRPr>
          </a:p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endParaRPr lang="fr-BE" sz="2800">
              <a:solidFill>
                <a:schemeClr val="bg1"/>
              </a:solidFill>
              <a:latin typeface="Tahoma" pitchFamily="34" charset="0"/>
            </a:endParaRPr>
          </a:p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r>
              <a:rPr lang="fr-BE" sz="2800" b="1">
                <a:solidFill>
                  <a:srgbClr val="33CC33"/>
                </a:solidFill>
                <a:latin typeface="Tahoma" pitchFamily="34" charset="0"/>
              </a:rPr>
              <a:t>Responsabilité des pouvoirs publics!</a:t>
            </a:r>
            <a:r>
              <a:rPr lang="fr-BE" sz="2800">
                <a:solidFill>
                  <a:schemeClr val="bg1"/>
                </a:solidFill>
                <a:latin typeface="Tahoma" pitchFamily="34" charset="0"/>
              </a:rPr>
              <a:t>  </a:t>
            </a:r>
          </a:p>
          <a:p>
            <a:pPr marL="342900" indent="-342900" algn="r" eaLnBrk="0" hangingPunct="0">
              <a:spcBef>
                <a:spcPct val="20000"/>
              </a:spcBef>
              <a:buClr>
                <a:schemeClr val="accent2"/>
              </a:buClr>
              <a:buFont typeface="Lucida Grande"/>
              <a:buChar char="❘"/>
            </a:pPr>
            <a:endParaRPr lang="fr-FR" sz="280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8" name="Picture 6" descr="swoosh_cmyk.png"/>
          <p:cNvPicPr>
            <a:picLocks noChangeAspect="1"/>
          </p:cNvPicPr>
          <p:nvPr/>
        </p:nvPicPr>
        <p:blipFill>
          <a:blip r:embed="rId4"/>
          <a:srcRect t="-9625"/>
          <a:stretch>
            <a:fillRect/>
          </a:stretch>
        </p:blipFill>
        <p:spPr bwMode="auto">
          <a:xfrm>
            <a:off x="-36513" y="5426075"/>
            <a:ext cx="1584326" cy="131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0800000" algn="l" rotWithShape="0">
              <a:srgbClr val="000000">
                <a:alpha val="42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745" name="Picture 10" descr="nov2007 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9182101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574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BE" smtClean="0">
                <a:solidFill>
                  <a:schemeClr val="bg1"/>
                </a:solidFill>
                <a:latin typeface="Tahoma" pitchFamily="34" charset="0"/>
              </a:rPr>
              <a:t>Conclusions</a:t>
            </a:r>
            <a:endParaRPr lang="fr-FR" smtClean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055747" name="Rectangle 3"/>
          <p:cNvSpPr>
            <a:spLocks noGrp="1"/>
          </p:cNvSpPr>
          <p:nvPr>
            <p:ph type="body" idx="4294967295"/>
          </p:nvPr>
        </p:nvSpPr>
        <p:spPr>
          <a:xfrm>
            <a:off x="317500" y="1628775"/>
            <a:ext cx="8369300" cy="4281488"/>
          </a:xfrm>
        </p:spPr>
        <p:txBody>
          <a:bodyPr/>
          <a:lstStyle/>
          <a:p>
            <a:r>
              <a:rPr lang="fr-BE" smtClean="0">
                <a:solidFill>
                  <a:schemeClr val="bg1"/>
                </a:solidFill>
                <a:latin typeface="Tahoma" pitchFamily="34" charset="0"/>
              </a:rPr>
              <a:t>Audits, inspections</a:t>
            </a:r>
          </a:p>
          <a:p>
            <a:pPr lvl="1"/>
            <a:r>
              <a:rPr lang="fr-BE" sz="2000" smtClean="0">
                <a:solidFill>
                  <a:schemeClr val="bg1"/>
                </a:solidFill>
                <a:latin typeface="Tahoma" pitchFamily="34" charset="0"/>
              </a:rPr>
              <a:t>avoir l'œil des usagers vulnérables</a:t>
            </a:r>
          </a:p>
          <a:p>
            <a:pPr lvl="1"/>
            <a:r>
              <a:rPr lang="fr-BE" sz="2000" smtClean="0">
                <a:solidFill>
                  <a:schemeClr val="bg1"/>
                </a:solidFill>
                <a:latin typeface="Tahoma" pitchFamily="34" charset="0"/>
              </a:rPr>
              <a:t>étendre au milieu urbain</a:t>
            </a:r>
          </a:p>
          <a:p>
            <a:r>
              <a:rPr lang="fr-BE" smtClean="0">
                <a:solidFill>
                  <a:schemeClr val="bg1"/>
                </a:solidFill>
                <a:latin typeface="Tahoma" pitchFamily="34" charset="0"/>
              </a:rPr>
              <a:t>Guides méthodologiques </a:t>
            </a:r>
          </a:p>
          <a:p>
            <a:pPr lvl="1"/>
            <a:r>
              <a:rPr lang="fr-BE" sz="2000" smtClean="0">
                <a:solidFill>
                  <a:schemeClr val="bg1"/>
                </a:solidFill>
                <a:latin typeface="Tahoma" pitchFamily="34" charset="0"/>
              </a:rPr>
              <a:t>à développer et diffuser</a:t>
            </a:r>
          </a:p>
          <a:p>
            <a:r>
              <a:rPr lang="fr-BE" smtClean="0">
                <a:solidFill>
                  <a:schemeClr val="bg1"/>
                </a:solidFill>
                <a:latin typeface="Tahoma" pitchFamily="34" charset="0"/>
              </a:rPr>
              <a:t>Un plan piéton? Un Manager "piéton" régional?</a:t>
            </a:r>
          </a:p>
          <a:p>
            <a:r>
              <a:rPr lang="fr-BE" smtClean="0">
                <a:solidFill>
                  <a:schemeClr val="bg1"/>
                </a:solidFill>
                <a:latin typeface="Tahoma" pitchFamily="34" charset="0"/>
              </a:rPr>
              <a:t>Enjeu des vitesses! </a:t>
            </a:r>
          </a:p>
          <a:p>
            <a:r>
              <a:rPr lang="fr-BE" smtClean="0">
                <a:solidFill>
                  <a:schemeClr val="bg1"/>
                </a:solidFill>
                <a:latin typeface="Tahoma" pitchFamily="34" charset="0"/>
              </a:rPr>
              <a:t>Mieux connaître les circonstances des accidents</a:t>
            </a:r>
          </a:p>
          <a:p>
            <a:endParaRPr lang="fr-BE" smtClean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055748" name="Picture 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740496">
            <a:off x="3217863" y="5670550"/>
            <a:ext cx="646112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74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46024">
            <a:off x="2549525" y="5670550"/>
            <a:ext cx="64135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7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39896">
            <a:off x="3932238" y="5675313"/>
            <a:ext cx="6445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75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92762">
            <a:off x="4576763" y="5675313"/>
            <a:ext cx="642937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75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45245">
            <a:off x="1909763" y="5675313"/>
            <a:ext cx="639762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5753" name="Text Box 9"/>
          <p:cNvSpPr txBox="1">
            <a:spLocks noChangeArrowheads="1"/>
          </p:cNvSpPr>
          <p:nvPr/>
        </p:nvSpPr>
        <p:spPr bwMode="auto">
          <a:xfrm rot="654849">
            <a:off x="5451475" y="5668963"/>
            <a:ext cx="1008063" cy="703262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fr-BE" sz="14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étude MOTAC</a:t>
            </a:r>
            <a:br>
              <a:rPr lang="fr-BE" sz="14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r>
              <a:rPr lang="fr-BE" sz="12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(fin 2012)</a:t>
            </a:r>
            <a:endParaRPr lang="fr-FR" sz="12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9"/>
          <p:cNvSpPr>
            <a:spLocks noChangeArrowheads="1"/>
          </p:cNvSpPr>
          <p:nvPr/>
        </p:nvSpPr>
        <p:spPr bwMode="auto">
          <a:xfrm>
            <a:off x="0" y="6021388"/>
            <a:ext cx="1401763" cy="8366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3554" name="Picture 4" descr="iStock_000001759990Medium.jpg"/>
          <p:cNvPicPr>
            <a:picLocks noChangeAspect="1"/>
          </p:cNvPicPr>
          <p:nvPr/>
        </p:nvPicPr>
        <p:blipFill>
          <a:blip r:embed="rId3"/>
          <a:srcRect t="3946" b="14278"/>
          <a:stretch>
            <a:fillRect/>
          </a:stretch>
        </p:blipFill>
        <p:spPr bwMode="auto">
          <a:xfrm>
            <a:off x="-396875" y="-53975"/>
            <a:ext cx="97917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bivv_image title3.pdf"/>
          <p:cNvPicPr>
            <a:picLocks noChangeAspect="1"/>
          </p:cNvPicPr>
          <p:nvPr/>
        </p:nvPicPr>
        <p:blipFill>
          <a:blip r:embed="rId4"/>
          <a:srcRect t="50000"/>
          <a:stretch>
            <a:fillRect/>
          </a:stretch>
        </p:blipFill>
        <p:spPr>
          <a:xfrm>
            <a:off x="0" y="2879725"/>
            <a:ext cx="9148763" cy="3429000"/>
          </a:xfrm>
          <a:prstGeom prst="rect">
            <a:avLst/>
          </a:prstGeom>
          <a:effectLst>
            <a:outerShdw blurRad="50800" dist="38100" dir="16200000" algn="t">
              <a:srgbClr val="000000">
                <a:alpha val="43000"/>
              </a:srgbClr>
            </a:outerShdw>
          </a:effectLst>
        </p:spPr>
      </p:pic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1444625" y="5376863"/>
            <a:ext cx="73025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</a:rPr>
              <a:t>1335 victimes en 2010 en Wallonie, </a:t>
            </a:r>
            <a:r>
              <a:rPr lang="fr-BE" sz="2200" b="1">
                <a:solidFill>
                  <a:srgbClr val="FF0000"/>
                </a:solidFill>
                <a:latin typeface="Tahoma" pitchFamily="34" charset="0"/>
              </a:rPr>
              <a:t>45 tués</a:t>
            </a:r>
          </a:p>
        </p:txBody>
      </p:sp>
      <p:pic>
        <p:nvPicPr>
          <p:cNvPr id="23557" name="Picture 4" descr="mot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5580063"/>
            <a:ext cx="790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0" descr="scooter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" y="6189663"/>
            <a:ext cx="71596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Rectangle 2"/>
          <p:cNvSpPr>
            <a:spLocks noChangeArrowheads="1"/>
          </p:cNvSpPr>
          <p:nvPr/>
        </p:nvSpPr>
        <p:spPr bwMode="auto">
          <a:xfrm>
            <a:off x="1444625" y="6308725"/>
            <a:ext cx="73025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  <a:cs typeface="Tahoma" pitchFamily="34" charset="0"/>
              </a:rPr>
              <a:t>1207 victimes en 2010 en Wallonie, </a:t>
            </a:r>
            <a:r>
              <a:rPr lang="fr-BE" sz="22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tués</a:t>
            </a:r>
            <a:endParaRPr lang="en-US" sz="2200" b="1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/>
          </p:cNvSpPr>
          <p:nvPr/>
        </p:nvSpPr>
        <p:spPr bwMode="auto">
          <a:xfrm>
            <a:off x="420688" y="1522413"/>
            <a:ext cx="4222750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  <a:cs typeface="Tahoma" pitchFamily="34" charset="0"/>
              </a:rPr>
              <a:t>Forte hausse </a:t>
            </a:r>
            <a:br>
              <a:rPr lang="fr-BE" sz="2200">
                <a:latin typeface="Tahoma" pitchFamily="34" charset="0"/>
                <a:cs typeface="Tahoma" pitchFamily="34" charset="0"/>
              </a:rPr>
            </a:br>
            <a:r>
              <a:rPr lang="fr-BE" sz="2200">
                <a:latin typeface="Tahoma" pitchFamily="34" charset="0"/>
                <a:cs typeface="Tahoma" pitchFamily="34" charset="0"/>
              </a:rPr>
              <a:t>du nombre </a:t>
            </a:r>
            <a:br>
              <a:rPr lang="fr-BE" sz="2200">
                <a:latin typeface="Tahoma" pitchFamily="34" charset="0"/>
                <a:cs typeface="Tahoma" pitchFamily="34" charset="0"/>
              </a:rPr>
            </a:br>
            <a:r>
              <a:rPr lang="fr-BE" sz="2200">
                <a:latin typeface="Tahoma" pitchFamily="34" charset="0"/>
                <a:cs typeface="Tahoma" pitchFamily="34" charset="0"/>
              </a:rPr>
              <a:t>de motos </a:t>
            </a:r>
          </a:p>
          <a:p>
            <a:endParaRPr lang="fr-FR" sz="22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887413" y="1588"/>
            <a:ext cx="74295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BE" sz="3600">
                <a:latin typeface="Tahoma" pitchFamily="34" charset="0"/>
              </a:rPr>
              <a:t>Exposition au risque</a:t>
            </a:r>
            <a:endParaRPr lang="fr-FR" sz="3600">
              <a:latin typeface="Tahoma" pitchFamily="34" charset="0"/>
            </a:endParaRPr>
          </a:p>
        </p:txBody>
      </p:sp>
      <p:pic>
        <p:nvPicPr>
          <p:cNvPr id="25603" name="Picture 4" descr="m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01600"/>
            <a:ext cx="6842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itle 1"/>
          <p:cNvSpPr>
            <a:spLocks/>
          </p:cNvSpPr>
          <p:nvPr/>
        </p:nvSpPr>
        <p:spPr bwMode="auto">
          <a:xfrm>
            <a:off x="420688" y="4076700"/>
            <a:ext cx="42227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  <a:cs typeface="Tahoma" pitchFamily="34" charset="0"/>
              </a:rPr>
              <a:t>Usager vulnérable…</a:t>
            </a:r>
            <a:br>
              <a:rPr lang="fr-BE" sz="2200">
                <a:latin typeface="Tahoma" pitchFamily="34" charset="0"/>
                <a:cs typeface="Tahoma" pitchFamily="34" charset="0"/>
              </a:rPr>
            </a:br>
            <a:r>
              <a:rPr lang="fr-BE" sz="2200">
                <a:latin typeface="Tahoma" pitchFamily="34" charset="0"/>
                <a:cs typeface="Tahoma" pitchFamily="34" charset="0"/>
              </a:rPr>
              <a:t>à la vitesse d'une voiture</a:t>
            </a:r>
          </a:p>
          <a:p>
            <a:endParaRPr lang="fr-FR" sz="22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5605" name="Picture 6" descr="ANd9GcRO5MNE6lbtq4gBbsc3jhZlB4yEdJBgFtX_MDTDm5R4LyB3LwNn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5219700" y="4083050"/>
            <a:ext cx="3529013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9975" y="768350"/>
            <a:ext cx="67691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m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4454525"/>
            <a:ext cx="91598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>
            <a:spLocks/>
          </p:cNvSpPr>
          <p:nvPr/>
        </p:nvSpPr>
        <p:spPr bwMode="auto">
          <a:xfrm>
            <a:off x="2770188" y="4419600"/>
            <a:ext cx="2160587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38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= 20 x</a:t>
            </a:r>
            <a:r>
              <a:rPr lang="fr-BE" sz="2000">
                <a:latin typeface="Tahoma" pitchFamily="34" charset="0"/>
                <a:cs typeface="Tahoma" pitchFamily="34" charset="0"/>
              </a:rPr>
              <a:t> </a:t>
            </a:r>
            <a:endParaRPr lang="fr-FR" sz="200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7651" name="Group 16"/>
          <p:cNvGrpSpPr>
            <a:grpSpLocks/>
          </p:cNvGrpSpPr>
          <p:nvPr/>
        </p:nvGrpSpPr>
        <p:grpSpPr bwMode="auto">
          <a:xfrm>
            <a:off x="4570413" y="4267200"/>
            <a:ext cx="1727200" cy="1150938"/>
            <a:chOff x="4241" y="3506"/>
            <a:chExt cx="1088" cy="725"/>
          </a:xfrm>
        </p:grpSpPr>
        <p:pic>
          <p:nvPicPr>
            <p:cNvPr id="27659" name="Picture 13" descr="ANd9GcSV6d6iV0MKSYcZZuoOBoaaLbkqRoW59_bLIOgcZiUerQ5ezSsI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41" y="3506"/>
              <a:ext cx="1088" cy="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0" name="Rectangle 15"/>
            <p:cNvSpPr>
              <a:spLocks noChangeArrowheads="1"/>
            </p:cNvSpPr>
            <p:nvPr/>
          </p:nvSpPr>
          <p:spPr bwMode="auto">
            <a:xfrm>
              <a:off x="4517" y="3793"/>
              <a:ext cx="540" cy="1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7652" name="Rectangle 2"/>
          <p:cNvSpPr>
            <a:spLocks/>
          </p:cNvSpPr>
          <p:nvPr/>
        </p:nvSpPr>
        <p:spPr bwMode="auto">
          <a:xfrm>
            <a:off x="887413" y="1588"/>
            <a:ext cx="74295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fr-BE" sz="3600">
                <a:latin typeface="Tahoma" pitchFamily="34" charset="0"/>
              </a:rPr>
              <a:t>Accidents</a:t>
            </a:r>
            <a:endParaRPr lang="fr-FR" sz="3600">
              <a:latin typeface="Tahoma" pitchFamily="34" charset="0"/>
            </a:endParaRPr>
          </a:p>
        </p:txBody>
      </p:sp>
      <p:pic>
        <p:nvPicPr>
          <p:cNvPr id="27653" name="Picture 4" descr="m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101600"/>
            <a:ext cx="6842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 descr="m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592263"/>
            <a:ext cx="915988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itle 1"/>
          <p:cNvSpPr>
            <a:spLocks/>
          </p:cNvSpPr>
          <p:nvPr/>
        </p:nvSpPr>
        <p:spPr bwMode="auto">
          <a:xfrm>
            <a:off x="2911475" y="1557338"/>
            <a:ext cx="6053138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3400" b="1">
                <a:solidFill>
                  <a:srgbClr val="336699"/>
                </a:solidFill>
                <a:latin typeface="Tahoma" pitchFamily="34" charset="0"/>
                <a:cs typeface="Tahoma" pitchFamily="34" charset="0"/>
              </a:rPr>
              <a:t>= 1 %</a:t>
            </a:r>
            <a:r>
              <a:rPr lang="fr-BE" sz="3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BE" sz="3400" b="1">
                <a:latin typeface="Tahoma" pitchFamily="34" charset="0"/>
                <a:cs typeface="Tahoma" pitchFamily="34" charset="0"/>
              </a:rPr>
              <a:t>des voyageurs.km</a:t>
            </a:r>
            <a:r>
              <a:rPr lang="fr-BE" sz="2000">
                <a:latin typeface="Tahoma" pitchFamily="34" charset="0"/>
                <a:cs typeface="Tahoma" pitchFamily="34" charset="0"/>
              </a:rPr>
              <a:t> </a:t>
            </a:r>
            <a:endParaRPr lang="fr-FR" sz="20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7656" name="Picture 4" descr="m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2803525"/>
            <a:ext cx="91598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Title 1"/>
          <p:cNvSpPr>
            <a:spLocks/>
          </p:cNvSpPr>
          <p:nvPr/>
        </p:nvSpPr>
        <p:spPr bwMode="auto">
          <a:xfrm>
            <a:off x="2911475" y="2768600"/>
            <a:ext cx="4994275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3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= 12 % </a:t>
            </a:r>
            <a:r>
              <a:rPr lang="fr-BE" sz="3400" b="1">
                <a:latin typeface="Tahoma" pitchFamily="34" charset="0"/>
                <a:cs typeface="Tahoma" pitchFamily="34" charset="0"/>
              </a:rPr>
              <a:t>des tués</a:t>
            </a:r>
            <a:r>
              <a:rPr lang="fr-BE">
                <a:latin typeface="Tahoma" pitchFamily="34" charset="0"/>
                <a:cs typeface="Tahoma" pitchFamily="34" charset="0"/>
              </a:rPr>
              <a:t> </a:t>
            </a:r>
            <a:endParaRPr lang="fr-FR">
              <a:latin typeface="Tahoma" pitchFamily="34" charset="0"/>
              <a:cs typeface="Tahoma" pitchFamily="34" charset="0"/>
            </a:endParaRPr>
          </a:p>
        </p:txBody>
      </p:sp>
      <p:sp>
        <p:nvSpPr>
          <p:cNvPr id="27658" name="Title 1"/>
          <p:cNvSpPr>
            <a:spLocks/>
          </p:cNvSpPr>
          <p:nvPr/>
        </p:nvSpPr>
        <p:spPr bwMode="auto">
          <a:xfrm>
            <a:off x="1397000" y="3786188"/>
            <a:ext cx="7062788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200">
                <a:latin typeface="Tahoma" pitchFamily="34" charset="0"/>
                <a:cs typeface="Tahoma" pitchFamily="34" charset="0"/>
              </a:rPr>
              <a:t>Risque de décès par milliard de voy.km (2010) : </a:t>
            </a:r>
            <a:endParaRPr lang="fr-FR" sz="22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01600"/>
            <a:ext cx="8208962" cy="619125"/>
          </a:xfrm>
        </p:spPr>
        <p:txBody>
          <a:bodyPr/>
          <a:lstStyle/>
          <a:p>
            <a:pPr eaLnBrk="1" hangingPunct="1"/>
            <a:r>
              <a:rPr lang="fr-BE" sz="2800" smtClean="0">
                <a:latin typeface="Tahoma" pitchFamily="34" charset="0"/>
              </a:rPr>
              <a:t>Tués 30 jours et blessés graves en 2010 </a:t>
            </a:r>
            <a:r>
              <a:rPr lang="fr-BE" sz="1600" smtClean="0">
                <a:latin typeface="Tahoma" pitchFamily="34" charset="0"/>
              </a:rPr>
              <a:t>(Belgique)</a:t>
            </a:r>
            <a:endParaRPr lang="en-US" sz="1600" smtClean="0">
              <a:latin typeface="Tahoma" pitchFamily="34" charset="0"/>
            </a:endParaRPr>
          </a:p>
        </p:txBody>
      </p:sp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2747963" y="-473075"/>
            <a:ext cx="4656138" cy="792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AutoShape 5"/>
          <p:cNvSpPr>
            <a:spLocks noChangeAspect="1" noChangeArrowheads="1"/>
          </p:cNvSpPr>
          <p:nvPr/>
        </p:nvSpPr>
        <p:spPr bwMode="auto">
          <a:xfrm>
            <a:off x="-8405813" y="-18645188"/>
            <a:ext cx="25955626" cy="4415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/>
            <a:endParaRPr lang="fr-BE"/>
          </a:p>
        </p:txBody>
      </p:sp>
      <p:pic>
        <p:nvPicPr>
          <p:cNvPr id="29700" name="Picture 4" descr="m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73038"/>
            <a:ext cx="6842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1547813" y="6042025"/>
            <a:ext cx="388778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>
                <a:latin typeface="Tahoma" pitchFamily="34" charset="0"/>
              </a:rPr>
              <a:t>Tués et blessés graves en Wallonie :</a:t>
            </a:r>
            <a:endParaRPr lang="en-US" sz="1000">
              <a:latin typeface="Tahoma" pitchFamily="34" charset="0"/>
            </a:endParaRPr>
          </a:p>
        </p:txBody>
      </p:sp>
      <p:sp>
        <p:nvSpPr>
          <p:cNvPr id="29702" name="Rectangle 2"/>
          <p:cNvSpPr>
            <a:spLocks noChangeArrowheads="1"/>
          </p:cNvSpPr>
          <p:nvPr/>
        </p:nvSpPr>
        <p:spPr bwMode="auto">
          <a:xfrm>
            <a:off x="6586538" y="6042025"/>
            <a:ext cx="7207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>
                <a:latin typeface="Tahoma" pitchFamily="34" charset="0"/>
              </a:rPr>
              <a:t>43%</a:t>
            </a:r>
            <a:endParaRPr lang="en-US" sz="1000">
              <a:latin typeface="Tahoma" pitchFamily="34" charset="0"/>
            </a:endParaRPr>
          </a:p>
        </p:txBody>
      </p:sp>
      <p:sp>
        <p:nvSpPr>
          <p:cNvPr id="29703" name="Rectangle 2"/>
          <p:cNvSpPr>
            <a:spLocks noChangeArrowheads="1"/>
          </p:cNvSpPr>
          <p:nvPr/>
        </p:nvSpPr>
        <p:spPr bwMode="auto">
          <a:xfrm>
            <a:off x="8099425" y="6042025"/>
            <a:ext cx="7207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>
                <a:latin typeface="Tahoma" pitchFamily="34" charset="0"/>
              </a:rPr>
              <a:t>57%</a:t>
            </a:r>
            <a:endParaRPr lang="en-US" sz="1000">
              <a:latin typeface="Tahoma" pitchFamily="34" charset="0"/>
            </a:endParaRPr>
          </a:p>
        </p:txBody>
      </p:sp>
      <p:pic>
        <p:nvPicPr>
          <p:cNvPr id="29704" name="Picture 12" descr="F3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3163" y="6167438"/>
            <a:ext cx="5746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 descr="F1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6165850"/>
            <a:ext cx="5746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BE" sz="3600" smtClean="0">
                <a:latin typeface="Tahoma" pitchFamily="34" charset="0"/>
              </a:rPr>
              <a:t>Où et comment ?</a:t>
            </a:r>
            <a:endParaRPr lang="fr-FR" sz="3600" smtClean="0">
              <a:latin typeface="Tahoma" pitchFamily="34" charset="0"/>
            </a:endParaRP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08050"/>
            <a:ext cx="8507412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BE" sz="3600" smtClean="0">
                <a:latin typeface="Tahoma" pitchFamily="34" charset="0"/>
              </a:rPr>
              <a:t>Où ?</a:t>
            </a:r>
            <a:endParaRPr lang="en-US" sz="3600" smtClean="0">
              <a:latin typeface="Tahoma" pitchFamily="34" charset="0"/>
            </a:endParaRPr>
          </a:p>
        </p:txBody>
      </p:sp>
      <p:pic>
        <p:nvPicPr>
          <p:cNvPr id="1033221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1582738"/>
            <a:ext cx="8929688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Line 17"/>
          <p:cNvSpPr>
            <a:spLocks noChangeShapeType="1"/>
          </p:cNvSpPr>
          <p:nvPr/>
        </p:nvSpPr>
        <p:spPr bwMode="auto">
          <a:xfrm flipV="1">
            <a:off x="6659563" y="2289175"/>
            <a:ext cx="388937" cy="9953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33223" name="Oval 14"/>
          <p:cNvSpPr>
            <a:spLocks noChangeArrowheads="1"/>
          </p:cNvSpPr>
          <p:nvPr/>
        </p:nvSpPr>
        <p:spPr bwMode="auto">
          <a:xfrm>
            <a:off x="6300788" y="3284538"/>
            <a:ext cx="503237" cy="792162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fr-BE"/>
          </a:p>
        </p:txBody>
      </p:sp>
      <p:sp>
        <p:nvSpPr>
          <p:cNvPr id="1033224" name="Oval 13"/>
          <p:cNvSpPr>
            <a:spLocks noChangeArrowheads="1"/>
          </p:cNvSpPr>
          <p:nvPr/>
        </p:nvSpPr>
        <p:spPr bwMode="auto">
          <a:xfrm>
            <a:off x="4787900" y="1844675"/>
            <a:ext cx="936625" cy="172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fr-BE"/>
          </a:p>
        </p:txBody>
      </p:sp>
      <p:sp>
        <p:nvSpPr>
          <p:cNvPr id="1033225" name="Text Box 15"/>
          <p:cNvSpPr txBox="1">
            <a:spLocks noChangeArrowheads="1"/>
          </p:cNvSpPr>
          <p:nvPr/>
        </p:nvSpPr>
        <p:spPr bwMode="auto">
          <a:xfrm>
            <a:off x="6057900" y="1509713"/>
            <a:ext cx="2906713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fr-BE">
                <a:solidFill>
                  <a:srgbClr val="FF0000"/>
                </a:solidFill>
                <a:latin typeface="Tahoma" pitchFamily="34" charset="0"/>
              </a:rPr>
              <a:t>Non respect de la priorité :</a:t>
            </a:r>
            <a:br>
              <a:rPr lang="fr-BE">
                <a:solidFill>
                  <a:srgbClr val="FF0000"/>
                </a:solidFill>
                <a:latin typeface="Tahoma" pitchFamily="34" charset="0"/>
              </a:rPr>
            </a:br>
            <a:r>
              <a:rPr lang="fr-BE">
                <a:solidFill>
                  <a:srgbClr val="FF0000"/>
                </a:solidFill>
                <a:latin typeface="Tahoma" pitchFamily="34" charset="0"/>
              </a:rPr>
              <a:t>6,1% moto 34,5% voiture</a:t>
            </a:r>
            <a:endParaRPr lang="fr-FR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033226" name="Line 16"/>
          <p:cNvSpPr>
            <a:spLocks noChangeShapeType="1"/>
          </p:cNvSpPr>
          <p:nvPr/>
        </p:nvSpPr>
        <p:spPr bwMode="auto">
          <a:xfrm flipV="1">
            <a:off x="5653088" y="2133600"/>
            <a:ext cx="431800" cy="7143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pic>
        <p:nvPicPr>
          <p:cNvPr id="32776" name="Picture 4" descr="m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9613" y="6021388"/>
            <a:ext cx="72072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itle 1"/>
          <p:cNvSpPr>
            <a:spLocks/>
          </p:cNvSpPr>
          <p:nvPr/>
        </p:nvSpPr>
        <p:spPr bwMode="auto">
          <a:xfrm>
            <a:off x="2911475" y="5892800"/>
            <a:ext cx="605313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BE" sz="2000" b="1">
                <a:solidFill>
                  <a:srgbClr val="FF5050"/>
                </a:solidFill>
                <a:latin typeface="Tahoma" pitchFamily="34" charset="0"/>
                <a:cs typeface="Tahoma" pitchFamily="34" charset="0"/>
              </a:rPr>
              <a:t>65%</a:t>
            </a:r>
            <a:r>
              <a:rPr lang="fr-BE" sz="2000" b="1">
                <a:latin typeface="Tahoma" pitchFamily="34" charset="0"/>
                <a:cs typeface="Tahoma" pitchFamily="34" charset="0"/>
              </a:rPr>
              <a:t> des accidents = en section</a:t>
            </a:r>
            <a:endParaRPr lang="fr-FR" sz="10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222" grpId="0" animBg="1"/>
      <p:bldP spid="1033223" grpId="0" animBg="1"/>
      <p:bldP spid="1033224" grpId="0" animBg="1"/>
      <p:bldP spid="1033225" grpId="0" animBg="1"/>
      <p:bldP spid="1033226" grpId="0" animBg="1"/>
    </p:bldLst>
  </p:timing>
</p:sld>
</file>

<file path=ppt/theme/theme1.xml><?xml version="1.0" encoding="utf-8"?>
<a:theme xmlns:a="http://schemas.openxmlformats.org/drawingml/2006/main" name="BIVV-ISBR NORMAL">
  <a:themeElements>
    <a:clrScheme name="BIVV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339933"/>
      </a:accent1>
      <a:accent2>
        <a:srgbClr val="669933"/>
      </a:accent2>
      <a:accent3>
        <a:srgbClr val="99CC33"/>
      </a:accent3>
      <a:accent4>
        <a:srgbClr val="CCCC33"/>
      </a:accent4>
      <a:accent5>
        <a:srgbClr val="CCCD66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IVV-ISBR COLOURED">
  <a:themeElements>
    <a:clrScheme name="BIVV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339933"/>
      </a:accent1>
      <a:accent2>
        <a:srgbClr val="669933"/>
      </a:accent2>
      <a:accent3>
        <a:srgbClr val="99CC33"/>
      </a:accent3>
      <a:accent4>
        <a:srgbClr val="CCCC33"/>
      </a:accent4>
      <a:accent5>
        <a:srgbClr val="CCCD66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9428</TotalTime>
  <Words>739</Words>
  <Application>Microsoft Office PowerPoint</Application>
  <PresentationFormat>Affichage à l'écran (4:3)</PresentationFormat>
  <Paragraphs>174</Paragraphs>
  <Slides>30</Slides>
  <Notes>20</Notes>
  <HiddenSlides>0</HiddenSlides>
  <MMClips>0</MMClips>
  <ScaleCrop>false</ScaleCrop>
  <HeadingPairs>
    <vt:vector size="6" baseType="variant">
      <vt:variant>
        <vt:lpstr>Thème</vt:lpstr>
      </vt:variant>
      <vt:variant>
        <vt:i4>2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BIVV-ISBR NORMAL</vt:lpstr>
      <vt:lpstr>BIVV-ISBR COLOURED</vt:lpstr>
      <vt:lpstr>Photo Microsoft Photo Editor 3.0</vt:lpstr>
      <vt:lpstr>Chart</vt:lpstr>
      <vt:lpstr>Diapositive 1</vt:lpstr>
      <vt:lpstr>Exposé</vt:lpstr>
      <vt:lpstr>l'infrastructure…</vt:lpstr>
      <vt:lpstr>Diapositive 4</vt:lpstr>
      <vt:lpstr>Diapositive 5</vt:lpstr>
      <vt:lpstr>Diapositive 6</vt:lpstr>
      <vt:lpstr>Tués 30 jours et blessés graves en 2010 (Belgique)</vt:lpstr>
      <vt:lpstr>Où et comment ?</vt:lpstr>
      <vt:lpstr>Où ?</vt:lpstr>
      <vt:lpstr>1. Etat de la chaussée - adhérence</vt:lpstr>
      <vt:lpstr>Diapositive 11</vt:lpstr>
      <vt:lpstr>3. Lisibilité :  "la route qui parle"</vt:lpstr>
      <vt:lpstr>4. Voir et être vu</vt:lpstr>
      <vt:lpstr>Diapositive 14</vt:lpstr>
      <vt:lpstr>Diapositive 15</vt:lpstr>
      <vt:lpstr>Diapositive 16</vt:lpstr>
      <vt:lpstr>1. des cheminements sécurisés et accessibles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Conclusions</vt:lpstr>
    </vt:vector>
  </TitlesOfParts>
  <Company>CMMNCTN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Andy Van Laer</dc:creator>
  <cp:lastModifiedBy>Administrateur</cp:lastModifiedBy>
  <cp:revision>220</cp:revision>
  <dcterms:created xsi:type="dcterms:W3CDTF">2011-05-16T09:32:09Z</dcterms:created>
  <dcterms:modified xsi:type="dcterms:W3CDTF">2012-09-05T12:19:27Z</dcterms:modified>
</cp:coreProperties>
</file>