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</p:sldMasterIdLst>
  <p:notesMasterIdLst>
    <p:notesMasterId r:id="rId24"/>
  </p:notesMasterIdLst>
  <p:handoutMasterIdLst>
    <p:handoutMasterId r:id="rId25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</p:sldIdLst>
  <p:sldSz cx="10080625" cy="7559675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1086" y="-90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="b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F7329F09-1DC9-47C9-A12C-F0C31BFD7374}" type="slidenum">
              <a:rPr/>
              <a:pPr marL="0" marR="0" lvl="0" indent="0" algn="r" rtl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400"/>
              </a:pPr>
              <a:t>‹N°›</a:t>
            </a:fld>
            <a:endParaRPr lang="fr-FR" sz="14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/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Arial Unicode MS" pitchFamily="2"/>
                <a:cs typeface="Tahoma" pitchFamily="2"/>
              </a:defRPr>
            </a:lvl1pPr>
          </a:lstStyle>
          <a:p>
            <a:pPr lvl="0"/>
            <a:fld id="{80EE7E43-C279-4FA8-A4A3-98D2302C8F23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fr-FR" sz="2000" b="0" i="0" u="none" strike="noStrike" kern="1200">
        <a:ln>
          <a:noFill/>
        </a:ln>
        <a:latin typeface="Arial" pitchFamily="18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811400"/>
          </a:xfrm>
        </p:spPr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756000" y="5078520"/>
            <a:ext cx="6047640" cy="472104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990600" y="766763"/>
            <a:ext cx="5113338" cy="3833812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>
          <a:xfrm>
            <a:off x="946080" y="4860720"/>
            <a:ext cx="5199120" cy="4599720"/>
          </a:xfrm>
        </p:spPr>
        <p:txBody>
          <a:bodyPr vert="horz" compatLnSpc="1">
            <a:spAutoFit/>
          </a:bodyPr>
          <a:lstStyle>
            <a:defPPr lvl="0">
              <a:buNone/>
            </a:defPPr>
            <a:lvl1pPr lvl="0">
              <a:buNone/>
            </a:lvl1pPr>
            <a:lvl2pPr lvl="1">
              <a:buClr>
                <a:srgbClr val="000000"/>
              </a:buClr>
              <a:buSzPct val="100000"/>
              <a:buFont typeface="Times New Roman" pitchFamily="18"/>
              <a:buChar char="–"/>
            </a:lvl2pPr>
            <a:lvl3pPr lvl="2">
              <a:buClr>
                <a:srgbClr val="000000"/>
              </a:buClr>
              <a:buSzPct val="100000"/>
              <a:buFont typeface="Times New Roman" pitchFamily="18"/>
              <a:buChar char="•"/>
            </a:lvl3pPr>
            <a:lvl4pPr lvl="3">
              <a:buClr>
                <a:srgbClr val="000000"/>
              </a:buClr>
              <a:buSzPct val="100000"/>
              <a:buFont typeface="Times New Roman" pitchFamily="18"/>
              <a:buChar char="–"/>
            </a:lvl4pPr>
            <a:lvl5pPr lvl="4">
              <a:buClr>
                <a:srgbClr val="000000"/>
              </a:buClr>
              <a:buSzPct val="100000"/>
              <a:buFont typeface="Times New Roman" pitchFamily="18"/>
              <a:buChar char="»"/>
            </a:lvl5pPr>
            <a:lvl6pPr lvl="5">
              <a:buClr>
                <a:srgbClr val="000000"/>
              </a:buClr>
              <a:buSzPct val="100000"/>
              <a:buFont typeface="Times New Roman" pitchFamily="18"/>
              <a:buChar char="»"/>
            </a:lvl6pPr>
            <a:lvl7pPr lvl="6">
              <a:buClr>
                <a:srgbClr val="000000"/>
              </a:buClr>
              <a:buSzPct val="100000"/>
              <a:buFont typeface="Times New Roman" pitchFamily="18"/>
              <a:buChar char="»"/>
            </a:lvl7pPr>
            <a:lvl8pPr lvl="7">
              <a:buClr>
                <a:srgbClr val="000000"/>
              </a:buClr>
              <a:buSzPct val="100000"/>
              <a:buFont typeface="Times New Roman" pitchFamily="18"/>
              <a:buChar char="»"/>
            </a:lvl8pPr>
            <a:lvl9pPr lvl="8">
              <a:buClr>
                <a:srgbClr val="000000"/>
              </a:buClr>
              <a:buSzPct val="100000"/>
              <a:buFont typeface="Times New Roman" pitchFamily="18"/>
              <a:buChar char="»"/>
            </a:lvl9pPr>
          </a:lstStyle>
          <a:p>
            <a:pPr marL="0" indent="0" algn="l">
              <a:spcBef>
                <a:spcPts val="448"/>
              </a:spcBef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</a:pPr>
            <a:endParaRPr lang="fr-FR" sz="1200">
              <a:solidFill>
                <a:srgbClr val="000000"/>
              </a:solidFill>
              <a:latin typeface="Times New Roman" pitchFamily="1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63638" y="812800"/>
            <a:ext cx="5216525" cy="3911600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120063" y="301625"/>
            <a:ext cx="1455737" cy="996315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751263" y="301625"/>
            <a:ext cx="4216400" cy="996315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75100" y="2598738"/>
            <a:ext cx="2251075" cy="7504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78575" y="2598738"/>
            <a:ext cx="2252663" cy="75041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98012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98012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1CCF31D-7597-42CE-8CD8-3AA3F9651998}" type="slidenum">
              <a:rPr/>
              <a:pPr lvl="0"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8D55150-21BC-492A-8C64-5D60980A70DE}" type="slidenum">
              <a:rPr/>
              <a:pPr lvl="0"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24B894C-3D6B-4844-BE10-E194AE24C090}" type="slidenum">
              <a:rPr/>
              <a:pPr lvl="0"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092200" y="1768475"/>
            <a:ext cx="3975100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219700" y="1768475"/>
            <a:ext cx="3975100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76B2C0B-2155-4734-9229-74B278237F59}" type="slidenum">
              <a:rPr/>
              <a:pPr lvl="0"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CE1E7491-1AC9-4F7A-BC03-A6BC27C277E5}" type="slidenum">
              <a:rPr/>
              <a:pPr lvl="0"/>
              <a:t>‹N°›</a:t>
            </a:fld>
            <a:endParaRPr lang="fr-FR"/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076A910-3C81-4910-8946-40D9D371FD3E}" type="slidenum">
              <a:rPr/>
              <a:pPr lvl="0"/>
              <a:t>‹N°›</a:t>
            </a:fld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1609B31-5B1D-4770-B90F-4726AFA1E361}" type="slidenum">
              <a:rPr/>
              <a:pPr lvl="0"/>
              <a:t>‹N°›</a:t>
            </a:fld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C4E80EA-BE15-406A-A89E-3DD13D754126}" type="slidenum">
              <a:rPr/>
              <a:pPr lvl="0"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7C4708A-6705-49B7-8367-A1DF7F3B4233}" type="slidenum">
              <a:rPr/>
              <a:pPr lvl="0"/>
              <a:t>‹N°›</a:t>
            </a:fld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0250E076-56AF-4C19-A4E6-27FE4643B86A}" type="slidenum">
              <a:rPr/>
              <a:pPr lvl="0"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AF1CEF6B-8FFD-41C7-B8EB-3479FDFF906F}" type="slidenum">
              <a:rPr/>
              <a:pPr lvl="0"/>
              <a:t>‹N°›</a:t>
            </a:fld>
            <a:endParaRPr lang="fr-FR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endParaRPr lang="fr-FR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AA9356E-AFB3-495C-9500-FD18EFAE9F9A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46FE67B-592A-4287-B8D6-F2BB10EFA1E0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14F518C-769F-48D5-A608-C05EFC5E58A8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4963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173AE13-E537-4C52-8DB5-2A3D5D723FE1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955B801-9506-46E3-A0B2-1050F6097796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525C0FD-0824-4564-AD60-C416E168C1C3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22713" y="3724275"/>
            <a:ext cx="2322512" cy="654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97625" y="3724275"/>
            <a:ext cx="2322513" cy="6540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FAECF67-7A97-4754-9B66-CD453A9DCA3A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  <p:hf sldNum="0"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0BD2F64F-7C8B-4376-A870-1C4918438608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851A4D1D-4202-41E2-82D1-AD996CEC7D68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529389E-252E-421D-A124-57AA2574966D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3050"/>
            <a:ext cx="2057400" cy="585787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9800" cy="585787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3320C35-5577-4D2B-BF41-78AD9F925A74}" type="slidenum">
              <a:rPr/>
              <a:pPr lvl="0"/>
              <a:t>‹N°›</a:t>
            </a:fld>
            <a:endParaRPr lang="fr-F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-3960" y="0"/>
            <a:ext cx="10079640" cy="75592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14" cstate="print">
            <a:alphaModFix/>
            <a:lum/>
          </a:blip>
          <a:srcRect/>
          <a:stretch>
            <a:fillRect/>
          </a:stretch>
        </p:blipFill>
        <p:spPr>
          <a:xfrm>
            <a:off x="19080" y="3768120"/>
            <a:ext cx="3819600" cy="3080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Espace réservé du titre 3"/>
          <p:cNvSpPr txBox="1">
            <a:spLocks noGrp="1"/>
          </p:cNvSpPr>
          <p:nvPr>
            <p:ph type="title"/>
          </p:nvPr>
        </p:nvSpPr>
        <p:spPr>
          <a:xfrm>
            <a:off x="3751200" y="301320"/>
            <a:ext cx="5824440" cy="18507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5" name="Espace réservé du texte 4"/>
          <p:cNvSpPr txBox="1">
            <a:spLocks noGrp="1"/>
          </p:cNvSpPr>
          <p:nvPr>
            <p:ph type="body" idx="1"/>
          </p:nvPr>
        </p:nvSpPr>
        <p:spPr>
          <a:xfrm>
            <a:off x="3922920" y="3723840"/>
            <a:ext cx="4797720" cy="6540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fr-FR" sz="28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fr-FR" sz="24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8325000" y="7295399"/>
            <a:ext cx="1733760" cy="1969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750" b="0" i="1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34"/>
                <a:ea typeface="SimSun" pitchFamily="2"/>
                <a:cs typeface="Mangal" pitchFamily="2"/>
              </a:rPr>
              <a:t>www.developpement-durable.gouv.fr</a:t>
            </a:r>
          </a:p>
        </p:txBody>
      </p:sp>
      <p:sp>
        <p:nvSpPr>
          <p:cNvPr id="7" name="Connecteur droit 6"/>
          <p:cNvSpPr/>
          <p:nvPr/>
        </p:nvSpPr>
        <p:spPr>
          <a:xfrm>
            <a:off x="3800520" y="2219039"/>
            <a:ext cx="4867200" cy="0"/>
          </a:xfrm>
          <a:prstGeom prst="line">
            <a:avLst/>
          </a:prstGeom>
          <a:ln w="14400">
            <a:solidFill>
              <a:schemeClr val="accent1">
                <a:shade val="50000"/>
              </a:schemeClr>
            </a:solidFill>
            <a:prstDash val="solid"/>
          </a:ln>
        </p:spPr>
        <p:txBody>
          <a:bodyPr lIns="7200" tIns="7200" rIns="7200" bIns="7200" anchor="ctr" anchorCtr="1"/>
          <a:lstStyle/>
          <a:p>
            <a:pPr lvl="0" rtl="0" hangingPunct="0">
              <a:buNone/>
              <a:tabLst/>
            </a:pPr>
            <a:endParaRPr lang="fr-FR" sz="2400" kern="1200">
              <a:latin typeface="Times New Roman" pitchFamily="18"/>
              <a:ea typeface="Arial Unicode MS" pitchFamily="2"/>
              <a:cs typeface="Tahoma" pitchFamily="2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5" cstate="print">
            <a:alphaModFix/>
            <a:lum/>
          </a:blip>
          <a:stretch>
            <a:fillRect/>
          </a:stretch>
        </p:blipFill>
        <p:spPr>
          <a:xfrm>
            <a:off x="3409920" y="3733920"/>
            <a:ext cx="6670440" cy="31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15" cstate="print">
            <a:alphaModFix/>
            <a:lum/>
          </a:blip>
          <a:stretch>
            <a:fillRect/>
          </a:stretch>
        </p:blipFill>
        <p:spPr>
          <a:xfrm>
            <a:off x="3410280" y="3734280"/>
            <a:ext cx="6670440" cy="31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Image 9"/>
          <p:cNvPicPr>
            <a:picLocks noMove="1" noResize="1"/>
          </p:cNvPicPr>
          <p:nvPr/>
        </p:nvPicPr>
        <p:blipFill>
          <a:blip r:embed="rId16" cstate="print">
            <a:alphaModFix/>
            <a:lum/>
          </a:blip>
          <a:srcRect/>
          <a:stretch>
            <a:fillRect/>
          </a:stretch>
        </p:blipFill>
        <p:spPr>
          <a:xfrm>
            <a:off x="158400" y="6130800"/>
            <a:ext cx="881999" cy="11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ZoneTexte 10"/>
          <p:cNvSpPr txBox="1"/>
          <p:nvPr/>
        </p:nvSpPr>
        <p:spPr>
          <a:xfrm>
            <a:off x="4679640" y="6840720"/>
            <a:ext cx="5400000" cy="4316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34"/>
                <a:ea typeface="SimSun" pitchFamily="2"/>
                <a:cs typeface="Mangal" pitchFamily="2"/>
              </a:rPr>
              <a:t>Ministère de l'Écologie, du Développement durable,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34"/>
                <a:ea typeface="SimSun" pitchFamily="2"/>
                <a:cs typeface="Mangal" pitchFamily="2"/>
              </a:rPr>
              <a:t>des Transports et du Logement</a:t>
            </a:r>
          </a:p>
        </p:txBody>
      </p:sp>
      <p:pic>
        <p:nvPicPr>
          <p:cNvPr id="12" name="Image 11"/>
          <p:cNvPicPr>
            <a:picLocks noMove="1" noResize="1"/>
          </p:cNvPicPr>
          <p:nvPr/>
        </p:nvPicPr>
        <p:blipFill>
          <a:blip r:embed="rId17" cstate="print">
            <a:alphaModFix/>
            <a:lum/>
          </a:blip>
          <a:srcRect/>
          <a:stretch>
            <a:fillRect/>
          </a:stretch>
        </p:blipFill>
        <p:spPr>
          <a:xfrm>
            <a:off x="9111600" y="4131360"/>
            <a:ext cx="968759" cy="2529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rtl="0" hangingPunct="0">
        <a:tabLst/>
        <a:defRPr lang="fr-FR" sz="5000" b="1" i="0" u="none" strike="noStrike" kern="1200">
          <a:ln>
            <a:noFill/>
          </a:ln>
          <a:solidFill>
            <a:srgbClr val="4C4C4C"/>
          </a:solidFill>
          <a:latin typeface="Liberation Sans" pitchFamily="34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fr-FR" sz="2000" b="1" i="0" u="none" strike="noStrike" kern="1200">
          <a:ln>
            <a:noFill/>
          </a:ln>
          <a:latin typeface="Liberation Sans" pitchFamily="34"/>
          <a:cs typeface="Mangal" pitchFamily="2"/>
        </a:defRPr>
      </a:lvl1pPr>
    </p:bodyStyle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-3960" y="0"/>
            <a:ext cx="10079640" cy="7559279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titre 2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"/>
          </p:nvPr>
        </p:nvSpPr>
        <p:spPr>
          <a:xfrm>
            <a:off x="3974399" y="2599200"/>
            <a:ext cx="4656600" cy="75038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 algn="ctr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defPPr>
            <a:lvl1pPr marL="432000" lvl="0" indent="-324000" algn="ctr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1pPr>
            <a:lvl2pPr marL="864000" lvl="1" indent="-324000" algn="ctr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fr-FR" sz="28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2pPr>
            <a:lvl3pPr marL="1295999" lvl="2" indent="-288000" algn="ctr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fr-FR" sz="24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3pPr>
            <a:lvl4pPr marL="1728000" lvl="3" indent="-216000" algn="ctr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4pPr>
            <a:lvl5pPr marL="2160000" lvl="4" indent="-216000" algn="ctr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5pPr>
            <a:lvl6pPr marL="2592000" lvl="5" indent="-216000" algn="ctr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6pPr>
            <a:lvl7pPr marL="3024000" lvl="6" indent="-216000" algn="ctr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7pPr>
            <a:lvl8pPr marL="3456000" lvl="7" indent="-216000" algn="ctr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8pPr>
            <a:lvl9pPr marL="3887999" lvl="8" indent="-216000" algn="ctr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8325000" y="7295399"/>
            <a:ext cx="1733760" cy="1969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750" b="0" i="1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34"/>
                <a:ea typeface="SimSun" pitchFamily="2"/>
                <a:cs typeface="Mangal" pitchFamily="2"/>
              </a:rPr>
              <a:t>www.developpement-durable.gouv.fr</a:t>
            </a:r>
          </a:p>
        </p:txBody>
      </p:sp>
      <p:pic>
        <p:nvPicPr>
          <p:cNvPr id="6" name="Image 5"/>
          <p:cNvPicPr>
            <a:picLocks noMove="1" noResize="1"/>
          </p:cNvPicPr>
          <p:nvPr/>
        </p:nvPicPr>
        <p:blipFill>
          <a:blip r:embed="rId14" cstate="print">
            <a:alphaModFix/>
            <a:lum/>
          </a:blip>
          <a:srcRect/>
          <a:stretch>
            <a:fillRect/>
          </a:stretch>
        </p:blipFill>
        <p:spPr>
          <a:xfrm>
            <a:off x="158400" y="6130800"/>
            <a:ext cx="881999" cy="11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4679640" y="6840720"/>
            <a:ext cx="5400000" cy="4316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34"/>
                <a:ea typeface="SimSun" pitchFamily="2"/>
                <a:cs typeface="Mangal" pitchFamily="2"/>
              </a:rPr>
              <a:t>Ministère de l'Écologie, du Développement durable,</a:t>
            </a:r>
          </a:p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1200" b="0" i="0" u="none" strike="noStrike" kern="1200">
                <a:ln>
                  <a:noFill/>
                </a:ln>
                <a:solidFill>
                  <a:srgbClr val="FFFFFF"/>
                </a:solidFill>
                <a:latin typeface="Liberation Sans" pitchFamily="34"/>
                <a:ea typeface="SimSun" pitchFamily="2"/>
                <a:cs typeface="Mangal" pitchFamily="2"/>
              </a:rPr>
              <a:t>des Transports et du Logement</a:t>
            </a:r>
          </a:p>
        </p:txBody>
      </p:sp>
      <p:pic>
        <p:nvPicPr>
          <p:cNvPr id="8" name="Image 7"/>
          <p:cNvPicPr>
            <a:picLocks noMove="1" noResize="1"/>
          </p:cNvPicPr>
          <p:nvPr/>
        </p:nvPicPr>
        <p:blipFill>
          <a:blip r:embed="rId15" cstate="print">
            <a:alphaModFix/>
            <a:lum/>
          </a:blip>
          <a:srcRect/>
          <a:stretch>
            <a:fillRect/>
          </a:stretch>
        </p:blipFill>
        <p:spPr>
          <a:xfrm>
            <a:off x="9137160" y="4133160"/>
            <a:ext cx="968759" cy="2529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xStyles>
    <p:titleStyle>
      <a:lvl1pPr algn="ctr" rtl="0" hangingPunct="0">
        <a:tabLst/>
        <a:defRPr lang="fr-FR" sz="4400" b="0" i="0" u="none" strike="noStrike" kern="1200">
          <a:ln>
            <a:noFill/>
          </a:ln>
          <a:latin typeface="Arial" pitchFamily="18"/>
          <a:cs typeface="Mangal" pitchFamily="2"/>
        </a:defRPr>
      </a:lvl1pPr>
    </p:titleStyle>
    <p:bodyStyle>
      <a:lvl1pPr algn="ctr" rtl="0" hangingPunct="0">
        <a:spcBef>
          <a:spcPts val="0"/>
        </a:spcBef>
        <a:spcAft>
          <a:spcPts val="1417"/>
        </a:spcAft>
        <a:tabLst/>
        <a:defRPr lang="fr-FR" sz="2000" b="1" i="0" u="none" strike="noStrike" kern="1200">
          <a:ln>
            <a:noFill/>
          </a:ln>
          <a:latin typeface="Liberation Sans" pitchFamily="34"/>
          <a:cs typeface="Mangal" pitchFamily="2"/>
        </a:defRPr>
      </a:lvl1pPr>
    </p:bodyStyle>
    <p:otherStyle/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13" cstate="print">
            <a:alphaModFix/>
            <a:lum/>
          </a:blip>
          <a:srcRect/>
          <a:stretch>
            <a:fillRect/>
          </a:stretch>
        </p:blipFill>
        <p:spPr>
          <a:xfrm>
            <a:off x="360" y="360"/>
            <a:ext cx="10078200" cy="75596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Espace réservé du titre 2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4" name="Espace réservé du texte 3"/>
          <p:cNvSpPr txBox="1">
            <a:spLocks noGrp="1"/>
          </p:cNvSpPr>
          <p:nvPr>
            <p:ph type="body" idx="1"/>
          </p:nvPr>
        </p:nvSpPr>
        <p:spPr>
          <a:xfrm>
            <a:off x="1092240" y="1769040"/>
            <a:ext cx="8103240" cy="49896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1188360" y="721692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l" rtl="0" hangingPunct="0">
              <a:buNone/>
              <a:tabLst/>
              <a:defRPr lang="fr-FR" sz="1200" kern="1200">
                <a:solidFill>
                  <a:srgbClr val="FFFFFF"/>
                </a:solidFill>
                <a:latin typeface="Liberation San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9012240" y="7287119"/>
            <a:ext cx="9334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fr-FR" sz="1400" b="1" kern="1200">
                <a:latin typeface="Liberation San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fld id="{A9B3E1D2-E7B0-4102-B845-05655E434612}" type="slidenum">
              <a:rPr/>
              <a:pPr lvl="0"/>
              <a:t>‹N°›</a:t>
            </a:fld>
            <a:endParaRPr lang="fr-FR"/>
          </a:p>
        </p:txBody>
      </p:sp>
      <p:pic>
        <p:nvPicPr>
          <p:cNvPr id="7" name="Image 6"/>
          <p:cNvPicPr>
            <a:picLocks noMove="1" noResize="1"/>
          </p:cNvPicPr>
          <p:nvPr/>
        </p:nvPicPr>
        <p:blipFill>
          <a:blip r:embed="rId14" cstate="print">
            <a:alphaModFix/>
            <a:lum/>
          </a:blip>
          <a:srcRect/>
          <a:stretch>
            <a:fillRect/>
          </a:stretch>
        </p:blipFill>
        <p:spPr>
          <a:xfrm>
            <a:off x="158400" y="6130800"/>
            <a:ext cx="881999" cy="11700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Espace réservé de la date 7"/>
          <p:cNvSpPr txBox="1">
            <a:spLocks noGrp="1"/>
          </p:cNvSpPr>
          <p:nvPr>
            <p:ph type="dt" sz="half" idx="2"/>
          </p:nvPr>
        </p:nvSpPr>
        <p:spPr>
          <a:xfrm>
            <a:off x="6732000" y="721692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lvl1pPr lvl="0" algn="r" rtl="0" hangingPunct="0">
              <a:buNone/>
              <a:tabLst/>
              <a:defRPr lang="fr-FR" sz="1200" kern="1200">
                <a:solidFill>
                  <a:srgbClr val="FFFFFF"/>
                </a:solidFill>
                <a:latin typeface="Liberation Sans" pitchFamily="34"/>
                <a:ea typeface="Arial Unicode MS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/>
  <p:txStyles>
    <p:titleStyle>
      <a:lvl1pPr algn="ctr" rtl="0" hangingPunct="0">
        <a:tabLst/>
        <a:defRPr lang="fr-FR" sz="4400" b="1" i="0" u="none" strike="noStrike" kern="1200">
          <a:ln>
            <a:noFill/>
          </a:ln>
          <a:solidFill>
            <a:srgbClr val="999999"/>
          </a:solidFill>
          <a:latin typeface="Liberation Sans" pitchFamily="34"/>
          <a:cs typeface="Mangal" pitchFamily="2"/>
        </a:defRPr>
      </a:lvl1pPr>
    </p:titleStyle>
    <p:bodyStyle>
      <a:lvl1pPr rtl="0" hangingPunct="0">
        <a:spcBef>
          <a:spcPts val="0"/>
        </a:spcBef>
        <a:spcAft>
          <a:spcPts val="1417"/>
        </a:spcAft>
        <a:tabLst/>
        <a:defRPr lang="fr-FR" sz="2000" b="0" i="0" u="none" strike="noStrike" kern="1200">
          <a:ln>
            <a:noFill/>
          </a:ln>
          <a:latin typeface="Liberation Sans" pitchFamily="34"/>
          <a:cs typeface="Mangal" pitchFamily="2"/>
        </a:defRPr>
      </a:lvl1pPr>
    </p:bodyStyle>
    <p:otherStyle/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 txBox="1"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ctr" anchorCtr="0" compatLnSpc="1"/>
          <a:lstStyle>
            <a:defPPr lvl="0">
              <a:buNone/>
            </a:defPPr>
            <a:lvl1pPr lvl="0">
              <a:buNone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fr-FR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1"/>
          </p:nvPr>
        </p:nvSpPr>
        <p:spPr>
          <a:xfrm>
            <a:off x="457200" y="1604520"/>
            <a:ext cx="8229240" cy="452592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t" anchorCtr="0" compatLnSpc="1"/>
          <a:lstStyle>
            <a:defPPr marL="342720" marR="0" lvl="0" indent="-34272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FR" sz="2800" b="0" i="0" u="none" strike="noStrike" baseline="0">
                <a:ln>
                  <a:noFill/>
                </a:ln>
                <a:solidFill>
                  <a:srgbClr val="009999"/>
                </a:solidFill>
                <a:latin typeface="Arial" pitchFamily="2"/>
                <a:ea typeface="Arial Unicode MS" pitchFamily="2"/>
                <a:cs typeface="Arial Unicode MS" pitchFamily="2"/>
              </a:defRPr>
            </a:defPPr>
            <a:lvl1pPr marL="342720" marR="0" lvl="0" indent="-342720" algn="l" rtl="0" hangingPunct="0">
              <a:lnSpc>
                <a:spcPct val="100000"/>
              </a:lnSpc>
              <a:spcBef>
                <a:spcPts val="697"/>
              </a:spcBef>
              <a:spcAft>
                <a:spcPts val="0"/>
              </a:spcAft>
              <a:buNone/>
              <a:tabLst>
                <a:tab pos="342720" algn="l"/>
                <a:tab pos="448920" algn="l"/>
                <a:tab pos="898200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79" algn="l"/>
                <a:tab pos="4043160" algn="l"/>
                <a:tab pos="4492439" algn="l"/>
                <a:tab pos="4941360" algn="l"/>
                <a:tab pos="5390640" algn="l"/>
                <a:tab pos="5839920" algn="l"/>
                <a:tab pos="6289200" algn="l"/>
                <a:tab pos="6738479" algn="l"/>
                <a:tab pos="7187760" algn="l"/>
                <a:tab pos="7637039" algn="l"/>
                <a:tab pos="8086320" algn="l"/>
                <a:tab pos="8535600" algn="l"/>
                <a:tab pos="8984880" algn="l"/>
              </a:tabLst>
              <a:defRPr lang="fr-FR" sz="2800" b="0" i="0" u="none" strike="noStrike" baseline="0">
                <a:ln>
                  <a:noFill/>
                </a:ln>
                <a:solidFill>
                  <a:srgbClr val="009999"/>
                </a:solidFill>
                <a:latin typeface="Arial" pitchFamily="2"/>
                <a:ea typeface="Arial Unicode MS" pitchFamily="2"/>
                <a:cs typeface="Arial Unicode MS" pitchFamily="2"/>
              </a:defRPr>
            </a:lvl1pPr>
            <a:lvl2pPr marL="742680" marR="0" lvl="1" indent="-285480" algn="l" rtl="0" hangingPunct="0">
              <a:lnSpc>
                <a:spcPct val="100000"/>
              </a:lnSpc>
              <a:spcBef>
                <a:spcPts val="64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742680" algn="l"/>
                <a:tab pos="898200" algn="l"/>
                <a:tab pos="1347480" algn="l"/>
                <a:tab pos="1796760" algn="l"/>
                <a:tab pos="2246040" algn="l"/>
                <a:tab pos="2694960" algn="l"/>
                <a:tab pos="3144240" algn="l"/>
                <a:tab pos="3593520" algn="l"/>
                <a:tab pos="4042800" algn="l"/>
                <a:tab pos="4492080" algn="l"/>
                <a:tab pos="4941360" algn="l"/>
                <a:tab pos="5390640" algn="l"/>
                <a:tab pos="5839920" algn="l"/>
                <a:tab pos="6289200" algn="l"/>
                <a:tab pos="6738480" algn="l"/>
                <a:tab pos="7187759" algn="l"/>
                <a:tab pos="7637040" algn="l"/>
                <a:tab pos="8086320" algn="l"/>
                <a:tab pos="8535600" algn="l"/>
                <a:tab pos="8984880" algn="l"/>
                <a:tab pos="9434160" algn="l"/>
              </a:tabLst>
              <a:defRPr lang="fr-FR" sz="2600" b="0" i="0" u="none" strike="noStrike" baseline="0">
                <a:ln>
                  <a:noFill/>
                </a:ln>
                <a:solidFill>
                  <a:srgbClr val="009999"/>
                </a:solidFill>
                <a:latin typeface="Arial" pitchFamily="2"/>
                <a:ea typeface="Arial Unicode MS" pitchFamily="2"/>
                <a:cs typeface="Arial Unicode MS" pitchFamily="2"/>
              </a:defRPr>
            </a:lvl2pPr>
            <a:lvl3pPr marL="1143000" marR="0" lvl="2" indent="-228600" algn="l" rtl="0" hangingPunct="0">
              <a:lnSpc>
                <a:spcPct val="100000"/>
              </a:lnSpc>
              <a:spcBef>
                <a:spcPts val="598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•"/>
              <a:tabLst>
                <a:tab pos="1143000" algn="l"/>
                <a:tab pos="1347480" algn="l"/>
                <a:tab pos="1796760" algn="l"/>
                <a:tab pos="2246040" algn="l"/>
                <a:tab pos="2695319" algn="l"/>
                <a:tab pos="3144599" algn="l"/>
                <a:tab pos="3593880" algn="l"/>
                <a:tab pos="4043160" algn="l"/>
                <a:tab pos="4492440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19" algn="l"/>
                <a:tab pos="7637400" algn="l"/>
                <a:tab pos="8086679" algn="l"/>
                <a:tab pos="8535960" algn="l"/>
                <a:tab pos="8985240" algn="l"/>
                <a:tab pos="9434160" algn="l"/>
                <a:tab pos="9883440" algn="l"/>
              </a:tabLst>
              <a:defRPr lang="fr-FR" sz="2400" b="0" i="0" u="none" strike="noStrike" baseline="0">
                <a:ln>
                  <a:noFill/>
                </a:ln>
                <a:solidFill>
                  <a:srgbClr val="009999"/>
                </a:solidFill>
                <a:latin typeface="Arial" pitchFamily="2"/>
                <a:ea typeface="Arial Unicode MS" pitchFamily="2"/>
                <a:cs typeface="Arial Unicode MS" pitchFamily="2"/>
              </a:defRPr>
            </a:lvl3pPr>
            <a:lvl4pPr marL="1600199" marR="0" lvl="3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–"/>
              <a:tabLst>
                <a:tab pos="160020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80" algn="l"/>
                <a:tab pos="8535959" algn="l"/>
                <a:tab pos="8985240" algn="l"/>
                <a:tab pos="9434160" algn="l"/>
                <a:tab pos="9883440" algn="l"/>
                <a:tab pos="1033272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9999"/>
                </a:solidFill>
                <a:latin typeface="Arial" pitchFamily="2"/>
                <a:ea typeface="Arial Unicode MS" pitchFamily="2"/>
                <a:cs typeface="Arial Unicode MS" pitchFamily="2"/>
              </a:defRPr>
            </a:lvl4pPr>
            <a:lvl5pPr marL="2057400" marR="0" lvl="4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9999"/>
                </a:solidFill>
                <a:latin typeface="Arial" pitchFamily="2"/>
                <a:ea typeface="Arial Unicode MS" pitchFamily="2"/>
                <a:cs typeface="Arial Unicode MS" pitchFamily="2"/>
              </a:defRPr>
            </a:lvl5pPr>
            <a:lvl6pPr marL="2057400" marR="0" lvl="5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9999"/>
                </a:solidFill>
                <a:latin typeface="Arial" pitchFamily="2"/>
                <a:ea typeface="Arial Unicode MS" pitchFamily="2"/>
                <a:cs typeface="Arial Unicode MS" pitchFamily="2"/>
              </a:defRPr>
            </a:lvl6pPr>
            <a:lvl7pPr marL="2057400" marR="0" lvl="6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9999"/>
                </a:solidFill>
                <a:latin typeface="Arial" pitchFamily="2"/>
                <a:ea typeface="Arial Unicode MS" pitchFamily="2"/>
                <a:cs typeface="Arial Unicode MS" pitchFamily="2"/>
              </a:defRPr>
            </a:lvl7pPr>
            <a:lvl8pPr marL="2057400" marR="0" lvl="7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9999"/>
                </a:solidFill>
                <a:latin typeface="Arial" pitchFamily="2"/>
                <a:ea typeface="Arial Unicode MS" pitchFamily="2"/>
                <a:cs typeface="Arial Unicode MS" pitchFamily="2"/>
              </a:defRPr>
            </a:lvl8pPr>
            <a:lvl9pPr marL="2057400" marR="0" lvl="8" indent="-228600" algn="l" rtl="0" hangingPunct="0">
              <a:lnSpc>
                <a:spcPct val="100000"/>
              </a:lnSpc>
              <a:spcBef>
                <a:spcPts val="499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8"/>
              <a:buChar char="»"/>
              <a:tabLst>
                <a:tab pos="2057400" algn="l"/>
                <a:tab pos="2246040" algn="l"/>
                <a:tab pos="2695320" algn="l"/>
                <a:tab pos="3144600" algn="l"/>
                <a:tab pos="3593880" algn="l"/>
                <a:tab pos="4043160" algn="l"/>
                <a:tab pos="4492439" algn="l"/>
                <a:tab pos="4941720" algn="l"/>
                <a:tab pos="5391000" algn="l"/>
                <a:tab pos="5840279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59" algn="l"/>
                <a:tab pos="8985240" algn="l"/>
                <a:tab pos="9434160" algn="l"/>
                <a:tab pos="9883440" algn="l"/>
                <a:tab pos="10332719" algn="l"/>
                <a:tab pos="10782000" algn="l"/>
              </a:tabLst>
              <a:defRPr lang="fr-FR" sz="2000" b="0" i="0" u="none" strike="noStrike" baseline="0">
                <a:ln>
                  <a:noFill/>
                </a:ln>
                <a:solidFill>
                  <a:srgbClr val="009999"/>
                </a:solidFill>
                <a:latin typeface="Arial" pitchFamily="2"/>
                <a:ea typeface="Arial Unicode MS" pitchFamily="2"/>
                <a:cs typeface="Arial Unicode MS" pitchFamily="2"/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 txBox="1">
            <a:spLocks noGrp="1"/>
          </p:cNvSpPr>
          <p:nvPr>
            <p:ph type="dt" sz="half" idx="2"/>
          </p:nvPr>
        </p:nvSpPr>
        <p:spPr>
          <a:xfrm>
            <a:off x="457200" y="6247440"/>
            <a:ext cx="2130120" cy="47268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ctr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FR" sz="2400" b="0" i="0" u="none" strike="noStrike" baseline="0">
                <a:solidFill>
                  <a:srgbClr val="009999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u pied de page 4"/>
          <p:cNvSpPr txBox="1">
            <a:spLocks noGrp="1"/>
          </p:cNvSpPr>
          <p:nvPr>
            <p:ph type="ftr" sz="quarter" idx="3"/>
          </p:nvPr>
        </p:nvSpPr>
        <p:spPr>
          <a:xfrm>
            <a:off x="3126960" y="6247440"/>
            <a:ext cx="2898000" cy="47268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ctr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FR" sz="2400" b="0" i="0" u="none" strike="noStrike" baseline="0">
                <a:solidFill>
                  <a:srgbClr val="009999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numéro de diapositive 5"/>
          <p:cNvSpPr txBox="1">
            <a:spLocks noGrp="1"/>
          </p:cNvSpPr>
          <p:nvPr>
            <p:ph type="sldNum" sz="quarter" idx="4"/>
          </p:nvPr>
        </p:nvSpPr>
        <p:spPr>
          <a:xfrm>
            <a:off x="6555960" y="6247440"/>
            <a:ext cx="2130120" cy="472680"/>
          </a:xfrm>
          <a:prstGeom prst="rect">
            <a:avLst/>
          </a:prstGeom>
          <a:noFill/>
          <a:ln>
            <a:noFill/>
          </a:ln>
        </p:spPr>
        <p:txBody>
          <a:bodyPr vert="horz" lIns="92160" tIns="46080" rIns="92160" bIns="46080" anchor="ctr" anchorCtr="0" compatLnSpc="1"/>
          <a:lstStyle>
            <a:lvl1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0" algn="l"/>
                <a:tab pos="448919" algn="l"/>
                <a:tab pos="898199" algn="l"/>
                <a:tab pos="1347480" algn="l"/>
                <a:tab pos="1796760" algn="l"/>
                <a:tab pos="2246040" algn="l"/>
                <a:tab pos="2695320" algn="l"/>
                <a:tab pos="3144600" algn="l"/>
                <a:tab pos="3593880" algn="l"/>
                <a:tab pos="4043159" algn="l"/>
                <a:tab pos="4492440" algn="l"/>
                <a:tab pos="4941719" algn="l"/>
                <a:tab pos="5391000" algn="l"/>
                <a:tab pos="5840280" algn="l"/>
                <a:tab pos="6289560" algn="l"/>
                <a:tab pos="6738840" algn="l"/>
                <a:tab pos="7188120" algn="l"/>
                <a:tab pos="7637400" algn="l"/>
                <a:tab pos="8086679" algn="l"/>
                <a:tab pos="8535960" algn="l"/>
                <a:tab pos="8985240" algn="l"/>
              </a:tabLst>
              <a:defRPr lang="fr-FR" sz="2400" b="0" i="0" u="none" strike="noStrike" baseline="0">
                <a:solidFill>
                  <a:srgbClr val="009999"/>
                </a:solidFill>
                <a:latin typeface="Times New Roman" pitchFamily="18"/>
                <a:ea typeface="Arial Unicode MS" pitchFamily="2"/>
                <a:cs typeface="Arial Unicode MS" pitchFamily="2"/>
              </a:defRPr>
            </a:lvl1pPr>
          </a:lstStyle>
          <a:p>
            <a:pPr lvl="0"/>
            <a:fld id="{B70BBF21-3E55-4FC3-9EC3-945040555807}" type="slidenum">
              <a:rPr/>
              <a:pPr lvl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xStyles>
    <p:titleStyle>
      <a:lvl1pPr marL="0" marR="0" indent="0" algn="l" rtl="0" hangingPunct="0">
        <a:lnSpc>
          <a:spcPct val="70000"/>
        </a:lnSpc>
        <a:spcBef>
          <a:spcPts val="0"/>
        </a:spcBef>
        <a:spcAft>
          <a:spcPts val="0"/>
        </a:spcAft>
        <a:tabLst>
          <a:tab pos="0" algn="l"/>
          <a:tab pos="448919" algn="l"/>
          <a:tab pos="898199" algn="l"/>
          <a:tab pos="1347480" algn="l"/>
          <a:tab pos="1796760" algn="l"/>
          <a:tab pos="2246040" algn="l"/>
          <a:tab pos="2695320" algn="l"/>
          <a:tab pos="3144600" algn="l"/>
          <a:tab pos="3593880" algn="l"/>
          <a:tab pos="4043159" algn="l"/>
          <a:tab pos="4492440" algn="l"/>
          <a:tab pos="4941719" algn="l"/>
          <a:tab pos="5391000" algn="l"/>
          <a:tab pos="5840280" algn="l"/>
          <a:tab pos="6289560" algn="l"/>
          <a:tab pos="6738840" algn="l"/>
          <a:tab pos="7188120" algn="l"/>
          <a:tab pos="7637400" algn="l"/>
          <a:tab pos="8086679" algn="l"/>
          <a:tab pos="8535960" algn="l"/>
          <a:tab pos="8985240" algn="l"/>
        </a:tabLst>
        <a:defRPr lang="fr-FR" sz="4800" b="1" i="0" u="none" strike="noStrike" baseline="0">
          <a:ln>
            <a:noFill/>
          </a:ln>
          <a:solidFill>
            <a:srgbClr val="336699"/>
          </a:solidFill>
          <a:latin typeface="Arial Narrow" pitchFamily="34"/>
          <a:ea typeface="Arial Unicode MS" pitchFamily="2"/>
          <a:cs typeface="Arial Unicode MS" pitchFamily="2"/>
        </a:defRPr>
      </a:lvl1pPr>
    </p:titleStyle>
    <p:bodyStyle>
      <a:lvl1pPr marL="342720" marR="0" indent="-342720" algn="l" rtl="0" hangingPunct="0">
        <a:lnSpc>
          <a:spcPct val="100000"/>
        </a:lnSpc>
        <a:spcBef>
          <a:spcPts val="697"/>
        </a:spcBef>
        <a:spcAft>
          <a:spcPts val="0"/>
        </a:spcAft>
        <a:tabLst>
          <a:tab pos="342720" algn="l"/>
          <a:tab pos="448920" algn="l"/>
          <a:tab pos="898200" algn="l"/>
          <a:tab pos="1347480" algn="l"/>
          <a:tab pos="1796760" algn="l"/>
          <a:tab pos="2246040" algn="l"/>
          <a:tab pos="2695320" algn="l"/>
          <a:tab pos="3144600" algn="l"/>
          <a:tab pos="3593879" algn="l"/>
          <a:tab pos="4043160" algn="l"/>
          <a:tab pos="4492439" algn="l"/>
          <a:tab pos="4941360" algn="l"/>
          <a:tab pos="5390640" algn="l"/>
          <a:tab pos="5839920" algn="l"/>
          <a:tab pos="6289200" algn="l"/>
          <a:tab pos="6738479" algn="l"/>
          <a:tab pos="7187760" algn="l"/>
          <a:tab pos="7637039" algn="l"/>
          <a:tab pos="8086320" algn="l"/>
          <a:tab pos="8535600" algn="l"/>
          <a:tab pos="8984880" algn="l"/>
        </a:tabLst>
        <a:defRPr lang="fr-FR" sz="2800" b="0" i="0" u="none" strike="noStrike" baseline="0">
          <a:ln>
            <a:noFill/>
          </a:ln>
          <a:solidFill>
            <a:srgbClr val="009999"/>
          </a:solidFill>
          <a:latin typeface="Arial" pitchFamily="18"/>
          <a:ea typeface="Arial Unicode MS" pitchFamily="2"/>
          <a:cs typeface="Arial Unicode MS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9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9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3667679" y="978120"/>
            <a:ext cx="5824440" cy="233532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fr-FR" sz="3200"/>
              <a:t>États généraux de la sécurité routière</a:t>
            </a:r>
            <a:r>
              <a:rPr lang="fr-FR" sz="3600"/>
              <a:t/>
            </a:r>
            <a:br>
              <a:rPr lang="fr-FR" sz="3600"/>
            </a:br>
            <a:r>
              <a:rPr lang="fr-FR" sz="3600"/>
              <a:t/>
            </a:r>
            <a:br>
              <a:rPr lang="fr-FR" sz="3600"/>
            </a:br>
            <a:r>
              <a:rPr lang="fr-FR" sz="3200"/>
              <a:t>Région  Wallonie</a:t>
            </a:r>
            <a:br>
              <a:rPr lang="fr-FR" sz="3200"/>
            </a:br>
            <a:r>
              <a:rPr lang="fr-FR" sz="3200"/>
              <a:t>15 juin 2012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3669839" y="3336840"/>
            <a:ext cx="5549400" cy="402192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SzPct val="45000"/>
              <a:buFont typeface="StarSymbol"/>
              <a:buChar char="●"/>
              <a:defRPr lang="fr-FR" sz="28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SzPct val="75000"/>
              <a:buFont typeface="StarSymbol"/>
              <a:buChar char="–"/>
              <a:defRPr lang="fr-FR" sz="24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3pPr>
            <a:lvl4pPr marL="1728000" lvl="3" indent="-216000">
              <a:spcBef>
                <a:spcPts val="0"/>
              </a:spcBef>
              <a:spcAft>
                <a:spcPts val="567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4pPr>
            <a:lvl5pPr marL="2160000" lvl="4" indent="-216000">
              <a:spcBef>
                <a:spcPts val="0"/>
              </a:spcBef>
              <a:spcAft>
                <a:spcPts val="283"/>
              </a:spcAft>
              <a:buSzPct val="75000"/>
              <a:buFont typeface="StarSymbol"/>
              <a:buChar char="–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fr-FR" sz="20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defRPr>
            </a:lvl9pPr>
          </a:lstStyle>
          <a:p>
            <a:pPr lvl="0" algn="l">
              <a:buNone/>
            </a:pPr>
            <a:endParaRPr lang="fr-FR" sz="2600"/>
          </a:p>
          <a:p>
            <a:pPr lvl="0" algn="ctr">
              <a:buNone/>
            </a:pPr>
            <a:r>
              <a:rPr lang="fr-FR" sz="3600"/>
              <a:t>Gestion de la sécurité des infrastructures routières en France</a:t>
            </a:r>
          </a:p>
          <a:p>
            <a:pPr lvl="0" algn="r">
              <a:buNone/>
            </a:pPr>
            <a:endParaRPr lang="fr-FR" sz="1600"/>
          </a:p>
          <a:p>
            <a:pPr lvl="0" algn="r">
              <a:buNone/>
            </a:pPr>
            <a:r>
              <a:rPr lang="fr-FR" sz="1600"/>
              <a:t>Yves ROBICHON</a:t>
            </a:r>
          </a:p>
          <a:p>
            <a:pPr lvl="0" algn="r">
              <a:buNone/>
            </a:pPr>
            <a:r>
              <a:rPr lang="fr-FR" sz="1600"/>
              <a:t>Mission d'appui du réseau routier national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B9BD469-F51D-4A1F-B7C5-96EF7E8E0495}" type="slidenum">
              <a:rPr/>
              <a:pPr lvl="0"/>
              <a:t>10</a:t>
            </a:fld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97CDE131-B94D-4D7F-8131-73EBCF562AA0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Espace réservé du texte 1"/>
          <p:cNvSpPr txBox="1">
            <a:spLocks noGrp="1"/>
          </p:cNvSpPr>
          <p:nvPr>
            <p:ph type="body" idx="4294967295"/>
          </p:nvPr>
        </p:nvSpPr>
        <p:spPr>
          <a:xfrm>
            <a:off x="1123200" y="559080"/>
            <a:ext cx="8103240" cy="578772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marL="0" lvl="0" indent="0">
              <a:buNone/>
            </a:pPr>
            <a:endParaRPr lang="fr-FR" sz="2200"/>
          </a:p>
          <a:p>
            <a:pPr marL="0" lvl="0" indent="0">
              <a:buNone/>
            </a:pPr>
            <a:r>
              <a:rPr lang="fr-FR" sz="2600" u="sng"/>
              <a:t>Les auditeurs</a:t>
            </a:r>
            <a:r>
              <a:rPr lang="fr-FR" sz="2600"/>
              <a:t> :</a:t>
            </a:r>
          </a:p>
          <a:p>
            <a:pPr marL="0" lvl="0" indent="0">
              <a:buNone/>
            </a:pPr>
            <a:endParaRPr lang="fr-FR" sz="2600"/>
          </a:p>
          <a:p>
            <a:pPr marL="0" lvl="0" indent="0"/>
            <a:r>
              <a:rPr lang="fr-FR" sz="2600"/>
              <a:t>Ils ont une connaissance initiale et suivent une formation décrite dans le guide des audits</a:t>
            </a:r>
          </a:p>
          <a:p>
            <a:pPr marL="0" lvl="0" indent="0"/>
            <a:r>
              <a:rPr lang="fr-FR" sz="2600"/>
              <a:t>Ils sont détenteurs d'un certificat d'aptitude valable 5 années</a:t>
            </a:r>
          </a:p>
          <a:p>
            <a:pPr marL="0" lvl="0" indent="0"/>
            <a:r>
              <a:rPr lang="fr-FR" sz="2600"/>
              <a:t>Des certificats adaptés à chacune des trois phases</a:t>
            </a:r>
          </a:p>
          <a:p>
            <a:pPr marL="0" lvl="0" indent="0"/>
            <a:r>
              <a:rPr lang="fr-FR" sz="2600"/>
              <a:t>Un guide méthodologique édité par le Sétra</a:t>
            </a:r>
          </a:p>
          <a:p>
            <a:pPr marL="0" lvl="0" indent="0"/>
            <a:r>
              <a:rPr lang="fr-FR" sz="2600"/>
              <a:t>Des référentiels et des fiches techniques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5C8208F-3089-4766-9FA5-21C0CD503372}" type="slidenum">
              <a:rPr/>
              <a:pPr lvl="0"/>
              <a:t>11</a:t>
            </a:fld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0A22275C-9D5C-49DD-A87B-1A61F641EF21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486720"/>
            <a:ext cx="9071640" cy="136764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200"/>
              <a:t/>
            </a:r>
            <a:br>
              <a:rPr lang="fr-FR" sz="3200"/>
            </a:br>
            <a:r>
              <a:rPr lang="fr-FR" sz="3200"/>
              <a:t>Les auditeurs en 2012</a:t>
            </a:r>
            <a:br>
              <a:rPr lang="fr-FR" sz="3200"/>
            </a:br>
            <a:endParaRPr lang="fr-FR" sz="3200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179360" y="1538640"/>
            <a:ext cx="8103240" cy="401508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marL="0" lvl="0" indent="0">
              <a:buNone/>
            </a:pPr>
            <a:endParaRPr lang="fr-FR" sz="2400" u="sng"/>
          </a:p>
          <a:p>
            <a:pPr marL="0" lvl="0" indent="0">
              <a:buNone/>
            </a:pPr>
            <a:endParaRPr lang="fr-FR" sz="240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96920" y="2350800"/>
            <a:ext cx="7967880" cy="3975839"/>
          </a:xfrm>
          <a:prstGeom prst="rect">
            <a:avLst/>
          </a:prstGeom>
          <a:solidFill>
            <a:srgbClr val="99CCFF"/>
          </a:solidFill>
          <a:ln w="0">
            <a:solidFill>
              <a:srgbClr val="000000"/>
            </a:solidFill>
            <a:prstDash val="solid"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857CF064-58F9-43B3-98F0-5D2F58D73077}" type="slidenum">
              <a:rPr/>
              <a:pPr lvl="0"/>
              <a:t>12</a:t>
            </a:fld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73954C7A-09A4-472F-9B13-F681071A48E5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Espace réservé du texte 1"/>
          <p:cNvSpPr txBox="1">
            <a:spLocks noGrp="1"/>
          </p:cNvSpPr>
          <p:nvPr>
            <p:ph type="body" idx="4294967295"/>
          </p:nvPr>
        </p:nvSpPr>
        <p:spPr>
          <a:xfrm>
            <a:off x="1123200" y="372960"/>
            <a:ext cx="8103240" cy="6299279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marL="0" lvl="0" indent="0">
              <a:buNone/>
            </a:pPr>
            <a:endParaRPr lang="fr-FR" sz="2200"/>
          </a:p>
          <a:p>
            <a:pPr marL="0" lvl="0" indent="0">
              <a:buNone/>
            </a:pPr>
            <a:r>
              <a:rPr lang="fr-FR" sz="2200"/>
              <a:t>            </a:t>
            </a:r>
            <a:r>
              <a:rPr lang="fr-FR" sz="2600" u="sng"/>
              <a:t>Le guide des audits de sécurité routière</a:t>
            </a:r>
          </a:p>
          <a:p>
            <a:pPr marL="0" lvl="0" indent="0">
              <a:buNone/>
            </a:pPr>
            <a:endParaRPr lang="fr-FR" sz="2600"/>
          </a:p>
          <a:p>
            <a:pPr marL="0" lvl="0" indent="0">
              <a:buNone/>
            </a:pPr>
            <a:r>
              <a:rPr lang="fr-FR" sz="2200"/>
              <a:t>Chap 1 : Objet, définitions, champ d'application</a:t>
            </a:r>
          </a:p>
          <a:p>
            <a:pPr marL="0" lvl="0" indent="0"/>
            <a:r>
              <a:rPr lang="fr-FR" sz="2200"/>
              <a:t>Chap 2 : Formation et désignation des auditeurs</a:t>
            </a:r>
          </a:p>
          <a:p>
            <a:pPr marL="0" lvl="0" indent="0"/>
            <a:r>
              <a:rPr lang="fr-FR" sz="2200"/>
              <a:t>Chap 3 : Audits de sécurité au stade des études</a:t>
            </a:r>
          </a:p>
          <a:p>
            <a:pPr marL="0" lvl="0" indent="0"/>
            <a:r>
              <a:rPr lang="fr-FR" sz="2200"/>
              <a:t>Chap 4 : Audits de sécurité au stade préalable à la mise en 	               service</a:t>
            </a:r>
          </a:p>
          <a:p>
            <a:pPr marL="0" lvl="0" indent="0"/>
            <a:r>
              <a:rPr lang="fr-FR" sz="2200"/>
              <a:t>Chap 5 : Audits de sécurité au stade du début de l'exploitation</a:t>
            </a:r>
          </a:p>
          <a:p>
            <a:pPr marL="0" lvl="0" indent="0"/>
            <a:r>
              <a:rPr lang="fr-FR" sz="2200"/>
              <a:t>Annexes :</a:t>
            </a:r>
          </a:p>
          <a:p>
            <a:pPr marL="0" lvl="2" indent="0" rtl="0" hangingPunct="0"/>
            <a:r>
              <a:rPr lang="fr-FR" sz="2200"/>
              <a:t>Référentiels du domaine des études de conception</a:t>
            </a:r>
          </a:p>
          <a:p>
            <a:pPr marL="0" lvl="2" indent="0" rtl="0" hangingPunct="0"/>
            <a:r>
              <a:rPr lang="fr-FR" sz="2200"/>
              <a:t>Référentiels du domaine préalable à la MES</a:t>
            </a:r>
          </a:p>
          <a:p>
            <a:pPr marL="0" lvl="2" indent="0" rtl="0" hangingPunct="0"/>
            <a:r>
              <a:rPr lang="fr-FR" sz="2200"/>
              <a:t>Référentiel du domaine du début de l'exploitation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FD22F76-9660-4798-B748-8D700AEDBB57}" type="slidenum">
              <a:rPr/>
              <a:pPr lvl="0"/>
              <a:t>13</a:t>
            </a:fld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4D037607-F993-4702-B1D3-0C0343966BDF}" type="datetimeFigureOut">
              <a:rPr/>
              <a:pPr lvl="0"/>
              <a:t>14/06/2012</a:t>
            </a:fld>
            <a:endParaRPr lang="fr-FR"/>
          </a:p>
        </p:txBody>
      </p:sp>
      <p:graphicFrame>
        <p:nvGraphicFramePr>
          <p:cNvPr id="2" name="Espace réservé du contenu 1"/>
          <p:cNvGraphicFramePr>
            <a:graphicFrameLocks noChangeAspect="1"/>
          </p:cNvGraphicFramePr>
          <p:nvPr>
            <p:ph idx="4294967295"/>
          </p:nvPr>
        </p:nvGraphicFramePr>
        <p:xfrm>
          <a:off x="-279400" y="-73025"/>
          <a:ext cx="11668125" cy="8986838"/>
        </p:xfrm>
        <a:graphic>
          <a:graphicData uri="http://schemas.openxmlformats.org/presentationml/2006/ole">
            <p:oleObj spid="_x0000_s1026" r:id="rId4" imgW="0" imgH="0" progId="Word.OpenDocumentText.12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C3BA90A-7794-45B3-AC90-7AACAFAD5F54}" type="slidenum">
              <a:rPr/>
              <a:pPr lvl="0"/>
              <a:t>14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25FD1724-58A2-4825-A599-D46272E8B8CE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486720"/>
            <a:ext cx="9071640" cy="136764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200"/>
              <a:t/>
            </a:r>
            <a:br>
              <a:rPr lang="fr-FR" sz="3200"/>
            </a:br>
            <a:r>
              <a:rPr lang="fr-FR" sz="3200"/>
              <a:t>La circulaire du 13 avril 2012</a:t>
            </a:r>
            <a:br>
              <a:rPr lang="fr-FR" sz="3200"/>
            </a:br>
            <a:endParaRPr lang="fr-FR" sz="3200"/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179360" y="1538640"/>
            <a:ext cx="8103240" cy="482724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marL="0" lvl="0" indent="0">
              <a:buNone/>
            </a:pPr>
            <a:endParaRPr lang="fr-FR" sz="2200" u="sng"/>
          </a:p>
          <a:p>
            <a:pPr marL="0" lvl="0" indent="0"/>
            <a:r>
              <a:rPr lang="fr-FR" sz="2400"/>
              <a:t>Destinée aux maîtres d'ouvrage et aux maîtres d’œuvre</a:t>
            </a:r>
          </a:p>
          <a:p>
            <a:pPr marL="0" lvl="0" indent="0"/>
            <a:r>
              <a:rPr lang="fr-FR" sz="2400"/>
              <a:t>Elle cite les textes qui découlent de la Directive Européenne</a:t>
            </a:r>
          </a:p>
          <a:p>
            <a:pPr marL="0" lvl="0" indent="0"/>
            <a:r>
              <a:rPr lang="fr-FR" sz="2400"/>
              <a:t>Elle diffuse le guide des audits de sécurité routière</a:t>
            </a:r>
          </a:p>
          <a:p>
            <a:pPr marL="0" lvl="0" indent="0"/>
            <a:r>
              <a:rPr lang="fr-FR" sz="2400"/>
              <a:t>Elle fixe les échéances :</a:t>
            </a:r>
          </a:p>
          <a:p>
            <a:pPr marL="0" lvl="2" indent="0" rtl="0" hangingPunct="0"/>
            <a:r>
              <a:rPr lang="fr-FR" sz="2400"/>
              <a:t>Audits études : opérations non approuvées au 15/12/2011 (phase transitoire jusqu'au 15/12/2013)</a:t>
            </a:r>
          </a:p>
          <a:p>
            <a:pPr marL="0" lvl="2" indent="0" rtl="0" hangingPunct="0"/>
            <a:r>
              <a:rPr lang="fr-FR" sz="2400"/>
              <a:t>Autres étapes : dès parution de la circulaire</a:t>
            </a:r>
          </a:p>
          <a:p>
            <a:pPr marL="0" lvl="2" indent="0" rtl="0" hangingPunct="0"/>
            <a:r>
              <a:rPr lang="fr-FR" sz="2400"/>
              <a:t>Application complète : 31/12/2013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B8159A5-A1DA-4614-A510-52C63392EA2B}" type="slidenum">
              <a:rPr/>
              <a:pPr lvl="0"/>
              <a:t>15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227481FF-CA2E-4852-942C-48390CE0AC83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43960" y="556920"/>
            <a:ext cx="9071640" cy="17038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600"/>
              <a:t>Sécurité des Usagers sur les Routes Existantes (démarche SURE)</a:t>
            </a:r>
            <a:br>
              <a:rPr lang="fr-FR" sz="3600"/>
            </a:br>
            <a:r>
              <a:rPr lang="fr-FR" sz="2400"/>
              <a:t>(Conforme à la DE – art 5 :"Classification et gestion de la sécurité sur le réseau existant")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960120" y="2431080"/>
            <a:ext cx="8103240" cy="476712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marL="595440" lvl="0" indent="0" algn="just">
              <a:buNone/>
            </a:pPr>
            <a:r>
              <a:rPr lang="fr-FR" sz="2400" u="sng"/>
              <a:t>Objectif</a:t>
            </a:r>
            <a:r>
              <a:rPr lang="fr-FR" sz="2400"/>
              <a:t> : Démarche d'amélioration de la sécurité routière visant à requalifier d'une manière cohérente les sections d'itinéraires à plus forts enjeux.</a:t>
            </a:r>
          </a:p>
          <a:p>
            <a:pPr lvl="0"/>
            <a:r>
              <a:rPr lang="fr-FR" sz="2400" u="sng"/>
              <a:t>L'étude d'enjeux</a:t>
            </a:r>
            <a:r>
              <a:rPr lang="fr-FR" sz="2400"/>
              <a:t> :</a:t>
            </a:r>
          </a:p>
          <a:p>
            <a:pPr lvl="2" rtl="0" hangingPunct="0"/>
            <a:r>
              <a:rPr lang="fr-FR" sz="2400"/>
              <a:t>Sectionnement du réseau</a:t>
            </a:r>
          </a:p>
          <a:p>
            <a:pPr lvl="2" rtl="0" hangingPunct="0"/>
            <a:r>
              <a:rPr lang="fr-FR" sz="2400"/>
              <a:t>Calcul du gain de sécurité</a:t>
            </a:r>
          </a:p>
          <a:p>
            <a:pPr lvl="2" rtl="0" hangingPunct="0"/>
            <a:r>
              <a:rPr lang="fr-FR" sz="2400"/>
              <a:t>Hiérarchisation des itinéraires</a:t>
            </a:r>
          </a:p>
          <a:p>
            <a:pPr lvl="0"/>
            <a:r>
              <a:rPr lang="fr-FR" sz="2400" u="sng"/>
              <a:t>Le diagnostic de l'itinéraire</a:t>
            </a:r>
            <a:r>
              <a:rPr lang="fr-FR" sz="2400"/>
              <a:t> :</a:t>
            </a:r>
          </a:p>
          <a:p>
            <a:pPr lvl="2" rtl="0" hangingPunct="0"/>
            <a:r>
              <a:rPr lang="fr-FR" sz="2400"/>
              <a:t>Identifier les éléments d'infrastructure qui ont une part de responsabilité</a:t>
            </a:r>
          </a:p>
          <a:p>
            <a:pPr lvl="0"/>
            <a:endParaRPr lang="fr-FR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BAD2B66-D298-4466-A32B-36E5EF810724}" type="slidenum">
              <a:rPr/>
              <a:pPr lvl="0"/>
              <a:t>16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5C87D92D-5DAC-4DB4-8B5F-F1CCE6BCB0B7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31000" y="412560"/>
            <a:ext cx="9071640" cy="87083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600"/>
              <a:t>SURE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373039" y="2192760"/>
            <a:ext cx="8103240" cy="467316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fr-FR" sz="2400"/>
              <a:t>L'élaboration d'un plan d'actions :</a:t>
            </a:r>
          </a:p>
          <a:p>
            <a:pPr lvl="2" rtl="0" hangingPunct="0"/>
            <a:r>
              <a:rPr lang="fr-FR" sz="2400"/>
              <a:t>Définir des objectifs de sécurité</a:t>
            </a:r>
          </a:p>
          <a:p>
            <a:pPr lvl="2" rtl="0" hangingPunct="0"/>
            <a:r>
              <a:rPr lang="fr-FR" sz="2400"/>
              <a:t>Proposer des aménagements</a:t>
            </a:r>
          </a:p>
          <a:p>
            <a:pPr lvl="0"/>
            <a:r>
              <a:rPr lang="fr-FR" sz="2400"/>
              <a:t>La réalisation des actions et l'évaluation :</a:t>
            </a:r>
          </a:p>
          <a:p>
            <a:pPr lvl="2" rtl="0" hangingPunct="0"/>
            <a:r>
              <a:rPr lang="fr-FR" sz="2400"/>
              <a:t>Suivi des travaux et mise en place d'un système de recueil des données (trafic, accidents)</a:t>
            </a:r>
          </a:p>
          <a:p>
            <a:pPr lvl="0"/>
            <a:r>
              <a:rPr lang="fr-FR" sz="2400"/>
              <a:t>Les outils :</a:t>
            </a:r>
          </a:p>
          <a:p>
            <a:pPr lvl="2" rtl="0" hangingPunct="0"/>
            <a:r>
              <a:rPr lang="fr-FR" sz="2400"/>
              <a:t>Des guides techniques édités en 2006 et 2007</a:t>
            </a:r>
          </a:p>
          <a:p>
            <a:pPr lvl="2" rtl="0" hangingPunct="0"/>
            <a:r>
              <a:rPr lang="fr-FR" sz="2400"/>
              <a:t>Les fichiers des trafics et des accidents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B773B15-F546-47C8-8059-828D05C03008}" type="slidenum">
              <a:rPr/>
              <a:pPr lvl="0"/>
              <a:t>17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0F25704B-97A3-44ED-AE18-DBD210A5556F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70240" y="0"/>
            <a:ext cx="9071640" cy="2414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600"/>
              <a:t>Les Inspections de Sécurité Routière</a:t>
            </a:r>
            <a:br>
              <a:rPr lang="fr-FR" sz="3600"/>
            </a:br>
            <a:r>
              <a:rPr lang="fr-FR" sz="3600"/>
              <a:t>des Itinéraires</a:t>
            </a:r>
            <a:br>
              <a:rPr lang="fr-FR" sz="3600"/>
            </a:br>
            <a:r>
              <a:rPr lang="fr-FR" sz="3600"/>
              <a:t>(ISRI)</a:t>
            </a:r>
            <a:r>
              <a:rPr lang="fr-FR"/>
              <a:t/>
            </a:r>
            <a:br>
              <a:rPr lang="fr-FR"/>
            </a:br>
            <a:r>
              <a:rPr lang="fr-FR" sz="2400"/>
              <a:t>(Conforme à la DE – art 6 : "Inspections de sécurité")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141920" y="2839680"/>
            <a:ext cx="8103240" cy="38026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fr-FR" sz="2400" u="sng"/>
              <a:t>But</a:t>
            </a:r>
            <a:r>
              <a:rPr lang="fr-FR" sz="2400"/>
              <a:t> :	Repérer les anomalies ayant un lien avec la sécurité routière et prévenir les accidents, par des visites systématiques et périodiques</a:t>
            </a:r>
          </a:p>
          <a:p>
            <a:pPr lvl="0"/>
            <a:r>
              <a:rPr lang="fr-FR" sz="2400" u="sng"/>
              <a:t>Réseau</a:t>
            </a:r>
            <a:r>
              <a:rPr lang="fr-FR" sz="2400"/>
              <a:t> : Tout le réseau routier national, concédé (8 000 km) et non concédé (12 000 km)</a:t>
            </a:r>
          </a:p>
          <a:p>
            <a:pPr lvl="0"/>
            <a:r>
              <a:rPr lang="fr-FR" sz="2400" u="sng"/>
              <a:t>Inspecteurs</a:t>
            </a:r>
            <a:r>
              <a:rPr lang="fr-FR" sz="2400"/>
              <a:t> : Par des inspecteurs formés à détecter les anomalies – actuellement 130 inspecteurs agents du ministère et des sociétés d'autoroute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D14E1EAC-CDD4-4034-9644-6699C5E8BE9A}" type="slidenum">
              <a:rPr/>
              <a:pPr lvl="0"/>
              <a:t>18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0E4CC255-0107-4AEC-B2F3-24E8F3AEE447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70600" y="151200"/>
            <a:ext cx="9071640" cy="774719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600"/>
              <a:t>ISRI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206359" y="1319400"/>
            <a:ext cx="8103240" cy="5655959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fr-FR" sz="2400" u="sng"/>
              <a:t>Outils</a:t>
            </a:r>
            <a:r>
              <a:rPr lang="fr-FR" sz="2400"/>
              <a:t> :</a:t>
            </a:r>
          </a:p>
          <a:p>
            <a:pPr lvl="2" rtl="0" hangingPunct="0"/>
            <a:r>
              <a:rPr lang="fr-FR" sz="2400"/>
              <a:t>Un guide des ISRI et un rapport-type</a:t>
            </a:r>
          </a:p>
          <a:p>
            <a:pPr lvl="2" rtl="0" hangingPunct="0"/>
            <a:r>
              <a:rPr lang="fr-FR" sz="2400"/>
              <a:t>Un matériel adapté : l'ISRI'Cam</a:t>
            </a:r>
          </a:p>
          <a:p>
            <a:pPr lvl="0"/>
            <a:r>
              <a:rPr lang="fr-FR" sz="2400" u="sng"/>
              <a:t>Organisation</a:t>
            </a:r>
            <a:r>
              <a:rPr lang="fr-FR" sz="2400"/>
              <a:t> :</a:t>
            </a:r>
          </a:p>
          <a:p>
            <a:pPr lvl="2" rtl="0" hangingPunct="0"/>
            <a:r>
              <a:rPr lang="fr-FR" sz="2400"/>
              <a:t>Fréquence : 1/3 du réseau tous les 3 ans</a:t>
            </a:r>
          </a:p>
          <a:p>
            <a:pPr lvl="2" rtl="0" hangingPunct="0"/>
            <a:r>
              <a:rPr lang="fr-FR" sz="2400"/>
              <a:t>Première année en 2009</a:t>
            </a:r>
          </a:p>
          <a:p>
            <a:pPr lvl="2" rtl="0" hangingPunct="0"/>
            <a:r>
              <a:rPr lang="fr-FR" sz="2400"/>
              <a:t>Des tronçons de 120 km sur réseau de type autoroutier et 80 km sur le reste du réseau</a:t>
            </a:r>
          </a:p>
          <a:p>
            <a:pPr lvl="2" rtl="0" hangingPunct="0"/>
            <a:r>
              <a:rPr lang="fr-FR" sz="2400"/>
              <a:t>Inspection commandée par le gestionnaire</a:t>
            </a:r>
          </a:p>
          <a:p>
            <a:pPr lvl="2" rtl="0" hangingPunct="0"/>
            <a:r>
              <a:rPr lang="fr-FR" sz="2400"/>
              <a:t>Rapport d'inspection</a:t>
            </a:r>
          </a:p>
          <a:p>
            <a:pPr lvl="2" rtl="0" hangingPunct="0"/>
            <a:r>
              <a:rPr lang="fr-FR" sz="2400"/>
              <a:t>Mesures de sécurisation mises en œuvre par le gestionnaire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4182479" y="1677959"/>
            <a:ext cx="4165560" cy="29026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66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rPr>
              <a:t>Merci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66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rPr>
              <a:t>de votre</a:t>
            </a:r>
          </a:p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6600" b="1" i="0" u="none" strike="noStrike" kern="1200">
                <a:ln>
                  <a:noFill/>
                </a:ln>
                <a:latin typeface="Liberation Sans" pitchFamily="34"/>
                <a:ea typeface="SimSun" pitchFamily="2"/>
                <a:cs typeface="Mangal" pitchFamily="2"/>
              </a:rPr>
              <a:t>attention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2BC48CC7-16D7-468A-8EC6-C04995BDB83A}" type="slidenum">
              <a:rPr/>
              <a:pPr lvl="0"/>
              <a:t>2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23F6018A-628B-4ADE-9E06-06BA16CF0A8B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346320"/>
            <a:ext cx="907164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Les premières démarches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092240" y="1769040"/>
            <a:ext cx="8103240" cy="48996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fr-FR" sz="2800"/>
              <a:t>1999 : Le contrôle de sécurité des projets routiers (CSPR)</a:t>
            </a:r>
          </a:p>
          <a:p>
            <a:pPr lvl="0"/>
            <a:r>
              <a:rPr lang="fr-FR" sz="2800"/>
              <a:t>La circulaire du 18 mai 2001 instaure le CSPR :</a:t>
            </a:r>
          </a:p>
          <a:p>
            <a:pPr lvl="0"/>
            <a:r>
              <a:rPr lang="fr-FR" sz="2800"/>
              <a:t>–  une démarche qualité pour la prise en compte de la sécurité à toutes les étapes du projet ;</a:t>
            </a:r>
          </a:p>
          <a:p>
            <a:pPr lvl="0"/>
            <a:r>
              <a:rPr lang="fr-FR" sz="2800"/>
              <a:t>–  une inspection comprenant un audit de sécurité préalable à la mise en service ;</a:t>
            </a:r>
          </a:p>
          <a:p>
            <a:pPr lvl="0"/>
            <a:r>
              <a:rPr lang="fr-FR" sz="2800"/>
              <a:t>–  des bilans de sécurité après la mise en service (6 mois et 3 ans).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4E97908A-8974-4D5F-8F51-FDD688800A5A}" type="slidenum">
              <a:rPr/>
              <a:pPr lvl="0"/>
              <a:t>3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6FBD7179-296F-4850-82E8-22E20B03F313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346320"/>
            <a:ext cx="907164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La circulaire de 2008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211400" y="1684080"/>
            <a:ext cx="8103240" cy="489960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fr-FR" sz="2800"/>
              <a:t>La circulaire du 7 janvier 2008 sur les modalités d'instruction des opérations d'investissements routiers pérennise ces dispositions :</a:t>
            </a:r>
          </a:p>
          <a:p>
            <a:pPr lvl="4" rtl="0" hangingPunct="0"/>
            <a:r>
              <a:rPr lang="fr-FR" sz="2800"/>
              <a:t>Des contrôles internes et externes obligatoires ;</a:t>
            </a:r>
          </a:p>
          <a:p>
            <a:pPr lvl="4" rtl="0" hangingPunct="0"/>
            <a:r>
              <a:rPr lang="fr-FR" sz="2800"/>
              <a:t>Un contrôle extérieur formalisé ;</a:t>
            </a:r>
          </a:p>
          <a:p>
            <a:pPr lvl="4" rtl="0" hangingPunct="0"/>
            <a:r>
              <a:rPr lang="fr-FR" sz="2800"/>
              <a:t>Une inspection préalable à la mise en service qui s'appuie sur un audit de sécurité ;</a:t>
            </a:r>
          </a:p>
          <a:p>
            <a:pPr lvl="4" rtl="0" hangingPunct="0"/>
            <a:r>
              <a:rPr lang="fr-FR" sz="2800"/>
              <a:t>Des bilans à 6 mois et 3 ans au titre de la sécurité routière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7A6E9D74-6CD1-4E63-8743-3090B4D46964}" type="slidenum">
              <a:rPr/>
              <a:pPr lvl="0"/>
              <a:t>4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9159E847-1999-4EAD-92BE-5883EAB0E3AA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346320"/>
            <a:ext cx="9071640" cy="117216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/>
              <a:t>Pour les autoroutes concédées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092240" y="1769040"/>
            <a:ext cx="8103240" cy="5440680"/>
          </a:xfrm>
        </p:spPr>
        <p:txBody>
          <a:bodyPr/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lvl="0"/>
            <a:r>
              <a:rPr lang="fr-FR" sz="2800"/>
              <a:t>La circulaire du 27 octobre 1987 relative à l'établissement des dossiers techniques concernant la construction des autoroutes concédées :</a:t>
            </a:r>
          </a:p>
          <a:p>
            <a:pPr lvl="2" rtl="0" hangingPunct="0"/>
            <a:r>
              <a:rPr lang="fr-FR" sz="2800"/>
              <a:t>Une inspection de sécurité 2 mois avant la mise en service</a:t>
            </a:r>
          </a:p>
          <a:p>
            <a:pPr lvl="2" rtl="0" hangingPunct="0"/>
            <a:r>
              <a:rPr lang="fr-FR" sz="2800"/>
              <a:t>La conférence de sécurité (SDIS – Services hospitaliers – Forces de l'ordre...)</a:t>
            </a:r>
          </a:p>
          <a:p>
            <a:pPr lvl="2" rtl="0" hangingPunct="0"/>
            <a:r>
              <a:rPr lang="fr-FR" sz="2800"/>
              <a:t>L'inspection de sécurité quelques jours avant la mise en service</a:t>
            </a:r>
          </a:p>
          <a:p>
            <a:pPr lvl="0"/>
            <a:r>
              <a:rPr lang="fr-FR" sz="2800"/>
              <a:t>Bilan de sécurité</a:t>
            </a:r>
          </a:p>
          <a:p>
            <a:pPr lvl="0"/>
            <a:endParaRPr lang="fr-FR" sz="28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C007D4C5-C998-484B-858B-CB9A3B61621A}" type="slidenum">
              <a:rPr/>
              <a:pPr lvl="0"/>
              <a:t>5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7BC69955-D524-4FEF-A9D9-2ECB6EF54C9B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370800"/>
            <a:ext cx="9071640" cy="170136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4000"/>
              <a:t>La Directive 2008/96/CE</a:t>
            </a:r>
            <a:br>
              <a:rPr lang="fr-FR" sz="4000"/>
            </a:br>
            <a:r>
              <a:rPr lang="fr-FR" sz="4000"/>
              <a:t>du Parlement Européen</a:t>
            </a:r>
            <a:br>
              <a:rPr lang="fr-FR" sz="4000"/>
            </a:br>
            <a:r>
              <a:rPr lang="fr-FR" sz="4000"/>
              <a:t>du 19 novembre 2008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112760" y="2402280"/>
            <a:ext cx="8103240" cy="476028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marL="0" lvl="0" indent="0">
              <a:buNone/>
            </a:pPr>
            <a:endParaRPr lang="fr-FR"/>
          </a:p>
          <a:p>
            <a:pPr marL="0" lvl="0" indent="0"/>
            <a:r>
              <a:rPr lang="fr-FR" sz="2800"/>
              <a:t>Concerne la gestion de la sécurité routière</a:t>
            </a:r>
          </a:p>
          <a:p>
            <a:pPr marL="0" lvl="0" indent="0"/>
            <a:r>
              <a:rPr lang="fr-FR" sz="2800"/>
              <a:t>Sur le réseau routier transeuropéen (appliquée en France sur tout le RRN, concédé ou non, selon le décret du 11 mars 2011)</a:t>
            </a:r>
          </a:p>
          <a:p>
            <a:pPr marL="0" lvl="0" indent="0"/>
            <a:r>
              <a:rPr lang="fr-FR" sz="2800"/>
              <a:t>Pour les projets de voies nouvelles ou modifications substantielles</a:t>
            </a:r>
          </a:p>
          <a:p>
            <a:pPr marL="0" lvl="0" indent="0"/>
            <a:r>
              <a:rPr lang="fr-FR" sz="2800"/>
              <a:t>Cinq lignes directrices</a:t>
            </a:r>
          </a:p>
          <a:p>
            <a:pPr marL="0" lvl="0" indent="0"/>
            <a:r>
              <a:rPr lang="fr-FR" sz="2800"/>
              <a:t>Des échéances</a:t>
            </a:r>
          </a:p>
          <a:p>
            <a:pPr marL="0" lvl="7" indent="0" rtl="0" hangingPunct="0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67ABFE93-26F6-4FF1-B038-BE110BD91276}" type="slidenum">
              <a:rPr/>
              <a:pPr lvl="0"/>
              <a:t>6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F2964D0E-8A4A-4E71-A0E3-85C53C561F95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Titre 1"/>
          <p:cNvSpPr txBox="1">
            <a:spLocks noGrp="1"/>
          </p:cNvSpPr>
          <p:nvPr>
            <p:ph type="title" idx="4294967295"/>
          </p:nvPr>
        </p:nvSpPr>
        <p:spPr>
          <a:xfrm>
            <a:off x="503999" y="146520"/>
            <a:ext cx="9071640" cy="204804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600"/>
              <a:t>La Directive 2008/96/CE du Parlement Européen</a:t>
            </a:r>
            <a:br>
              <a:rPr lang="fr-FR" sz="3600"/>
            </a:br>
            <a:r>
              <a:rPr lang="fr-FR" sz="3600"/>
              <a:t/>
            </a:r>
            <a:br>
              <a:rPr lang="fr-FR" sz="3600"/>
            </a:br>
            <a:r>
              <a:rPr lang="fr-FR" sz="3600" b="0">
                <a:solidFill>
                  <a:srgbClr val="000000"/>
                </a:solidFill>
              </a:rPr>
              <a:t>La transposition des lignes directrices</a:t>
            </a:r>
          </a:p>
        </p:txBody>
      </p:sp>
      <p:sp>
        <p:nvSpPr>
          <p:cNvPr id="3" name="Espace réservé du texte 2"/>
          <p:cNvSpPr txBox="1">
            <a:spLocks noGrp="1"/>
          </p:cNvSpPr>
          <p:nvPr>
            <p:ph type="body" idx="4294967295"/>
          </p:nvPr>
        </p:nvSpPr>
        <p:spPr>
          <a:xfrm>
            <a:off x="1380239" y="1767240"/>
            <a:ext cx="8103240" cy="487332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marL="0" lvl="0" indent="0">
              <a:buNone/>
            </a:pPr>
            <a:endParaRPr lang="fr-FR" sz="2800"/>
          </a:p>
          <a:p>
            <a:pPr marL="0" lvl="0" indent="0"/>
            <a:r>
              <a:rPr lang="fr-FR" sz="2800" u="sng"/>
              <a:t>Évaluation des incidences</a:t>
            </a:r>
          </a:p>
          <a:p>
            <a:pPr marL="0" lvl="0" indent="0"/>
            <a:r>
              <a:rPr lang="fr-FR" sz="2800" u="sng"/>
              <a:t>Audits de sécurité routière</a:t>
            </a:r>
            <a:r>
              <a:rPr lang="fr-FR" sz="2800"/>
              <a:t> à tous les niveaux depuis la conception et jusqu'au début de l'exploitation</a:t>
            </a:r>
          </a:p>
          <a:p>
            <a:pPr marL="0" lvl="0" indent="0"/>
            <a:r>
              <a:rPr lang="fr-FR" sz="2800"/>
              <a:t>Classification et gestion de la sécurité sur le réseau en exploitation (</a:t>
            </a:r>
            <a:r>
              <a:rPr lang="fr-FR" sz="2800" u="sng"/>
              <a:t>Démarche SURE</a:t>
            </a:r>
            <a:r>
              <a:rPr lang="fr-FR" sz="2800"/>
              <a:t>)</a:t>
            </a:r>
          </a:p>
          <a:p>
            <a:pPr marL="0" lvl="0" indent="0"/>
            <a:r>
              <a:rPr lang="fr-FR" sz="2800"/>
              <a:t>Inspections de sécurité (</a:t>
            </a:r>
            <a:r>
              <a:rPr lang="fr-FR" sz="2800" u="sng"/>
              <a:t>ISRI</a:t>
            </a:r>
            <a:r>
              <a:rPr lang="fr-FR" sz="2800"/>
              <a:t>)</a:t>
            </a:r>
          </a:p>
          <a:p>
            <a:pPr marL="0" lvl="0" indent="0"/>
            <a:r>
              <a:rPr lang="fr-FR" sz="2800"/>
              <a:t>Gestion des données (</a:t>
            </a:r>
            <a:r>
              <a:rPr lang="fr-FR" sz="2800" u="sng"/>
              <a:t>Fichiers BAAC</a:t>
            </a:r>
            <a:r>
              <a:rPr lang="fr-FR" sz="2800"/>
              <a:t>)</a:t>
            </a:r>
          </a:p>
          <a:p>
            <a:pPr marL="0" lvl="7" indent="0" rtl="0" hangingPunct="0"/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27F654F-BDCE-4E41-89F5-02DD2B3EEC68}" type="slidenum">
              <a:rPr/>
              <a:pPr lvl="0"/>
              <a:t>7</a:t>
            </a:fld>
            <a:endParaRPr lang="fr-FR"/>
          </a:p>
        </p:txBody>
      </p:sp>
      <p:sp>
        <p:nvSpPr>
          <p:cNvPr id="2" name="Forme libre 1"/>
          <p:cNvSpPr/>
          <p:nvPr/>
        </p:nvSpPr>
        <p:spPr>
          <a:xfrm>
            <a:off x="2879640" y="209520"/>
            <a:ext cx="6091199" cy="12319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2160" tIns="46080" rIns="92160" bIns="4608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1" i="0" u="none" strike="noStrike" kern="1200">
                <a:ln>
                  <a:noFill/>
                </a:ln>
                <a:solidFill>
                  <a:srgbClr val="336699"/>
                </a:solidFill>
                <a:latin typeface="Arial Narrow" pitchFamily="34"/>
                <a:ea typeface="SimSun" pitchFamily="2"/>
                <a:cs typeface="Mangal" pitchFamily="2"/>
              </a:rPr>
              <a:t>Les 4 démarches globales</a:t>
            </a:r>
          </a:p>
        </p:txBody>
      </p:sp>
      <p:sp>
        <p:nvSpPr>
          <p:cNvPr id="3" name="Forme libre 2"/>
          <p:cNvSpPr/>
          <p:nvPr/>
        </p:nvSpPr>
        <p:spPr>
          <a:xfrm>
            <a:off x="2819520" y="1981080"/>
            <a:ext cx="2971800" cy="267012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none" lIns="90000" tIns="46800" rIns="90000" bIns="468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360359" y="1079639"/>
            <a:ext cx="8459640" cy="521964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4483080" y="476280"/>
            <a:ext cx="352080" cy="538560"/>
          </a:xfrm>
          <a:prstGeom prst="rect">
            <a:avLst/>
          </a:prstGeom>
          <a:solidFill>
            <a:srgbClr val="FFFFFF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ct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fr-FR" sz="4000" b="1" i="0" u="none" strike="noStrike" kern="1200">
                <a:ln>
                  <a:noFill/>
                </a:ln>
                <a:solidFill>
                  <a:srgbClr val="004586"/>
                </a:solidFill>
                <a:latin typeface="Arial" pitchFamily="18"/>
                <a:ea typeface="SimSun" pitchFamily="2"/>
                <a:cs typeface="Mangal" pitchFamily="2"/>
              </a:rPr>
              <a:t>5</a:t>
            </a:r>
          </a:p>
        </p:txBody>
      </p:sp>
      <p:sp>
        <p:nvSpPr>
          <p:cNvPr id="6" name="Rectangle 5"/>
          <p:cNvSpPr/>
          <p:nvPr/>
        </p:nvSpPr>
        <p:spPr>
          <a:xfrm>
            <a:off x="279720" y="3333959"/>
            <a:ext cx="1677240" cy="1553039"/>
          </a:xfrm>
          <a:prstGeom prst="rect">
            <a:avLst/>
          </a:prstGeom>
          <a:solidFill>
            <a:srgbClr val="FFFFFF"/>
          </a:solidFill>
          <a:ln w="0">
            <a:solidFill>
              <a:srgbClr val="000000">
                <a:alpha val="0"/>
              </a:srgbClr>
            </a:solidFill>
            <a:prstDash val="solid"/>
          </a:ln>
        </p:spPr>
        <p:txBody>
          <a:bodyPr vert="horz" lIns="90000" tIns="45000" rIns="90000" bIns="45000" anchor="ctr" anchorCtr="1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fr-FR" sz="1800" b="0" i="0" u="none" strike="noStrike" kern="1200">
              <a:ln>
                <a:noFill/>
              </a:ln>
              <a:latin typeface="Arial" pitchFamily="18"/>
              <a:ea typeface="SimSun" pitchFamily="2"/>
              <a:cs typeface="Mangal" pitchFamily="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3A4714DF-53F2-4BA1-AB65-CAD316933A8C}" type="slidenum">
              <a:rPr/>
              <a:pPr lvl="0"/>
              <a:t>8</a:t>
            </a:fld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A3C774A7-1968-47EF-B539-FA6ADD28E1E5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Espace réservé du texte 1"/>
          <p:cNvSpPr txBox="1">
            <a:spLocks noGrp="1"/>
          </p:cNvSpPr>
          <p:nvPr>
            <p:ph type="body" idx="4294967295"/>
          </p:nvPr>
        </p:nvSpPr>
        <p:spPr>
          <a:xfrm>
            <a:off x="1102320" y="434880"/>
            <a:ext cx="8103240" cy="668628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marL="0" lvl="2" indent="0" algn="l" rtl="0" hangingPunct="0">
              <a:buNone/>
            </a:pPr>
            <a:r>
              <a:rPr lang="fr-FR" sz="2600"/>
              <a:t>  </a:t>
            </a:r>
            <a:r>
              <a:rPr lang="fr-FR" sz="3200"/>
              <a:t>Les textes français de transposition</a:t>
            </a:r>
          </a:p>
          <a:p>
            <a:pPr marL="0" lvl="4" indent="0" algn="l" rtl="0" hangingPunct="0">
              <a:buNone/>
            </a:pPr>
            <a:endParaRPr lang="fr-FR" sz="2200"/>
          </a:p>
          <a:p>
            <a:pPr marL="0" lvl="0" indent="0"/>
            <a:r>
              <a:rPr lang="fr-FR" sz="2600" u="sng"/>
              <a:t>Loi</a:t>
            </a:r>
            <a:r>
              <a:rPr lang="fr-FR" sz="2600"/>
              <a:t> du 5 janvier 2011</a:t>
            </a:r>
          </a:p>
          <a:p>
            <a:pPr marL="0" lvl="0" indent="0"/>
            <a:r>
              <a:rPr lang="fr-FR" sz="2600" u="sng"/>
              <a:t>Décret n° 2011-262</a:t>
            </a:r>
            <a:r>
              <a:rPr lang="fr-FR" sz="2600"/>
              <a:t> du 11 mars 2011 (décrit les procédures de gestion de la sécurité routière)</a:t>
            </a:r>
          </a:p>
          <a:p>
            <a:pPr marL="0" lvl="0" indent="0"/>
            <a:r>
              <a:rPr lang="fr-FR" sz="2600" u="sng"/>
              <a:t>Décret n° 2011-718</a:t>
            </a:r>
            <a:r>
              <a:rPr lang="fr-FR" sz="2600"/>
              <a:t> du 23 juin 2011 (définit les conditions d'aptitude des auditeurs)</a:t>
            </a:r>
          </a:p>
          <a:p>
            <a:pPr marL="0" lvl="0" indent="0"/>
            <a:r>
              <a:rPr lang="fr-FR" sz="2600" u="sng"/>
              <a:t>Arrêté</a:t>
            </a:r>
            <a:r>
              <a:rPr lang="fr-FR" sz="2600"/>
              <a:t> du 15 décembre 2011 relatif à la gestion de la sécurité des infrastructures</a:t>
            </a:r>
          </a:p>
          <a:p>
            <a:pPr marL="0" lvl="0" indent="0"/>
            <a:r>
              <a:rPr lang="fr-FR" sz="2600" u="sng"/>
              <a:t>Arrêté</a:t>
            </a:r>
            <a:r>
              <a:rPr lang="fr-FR" sz="2600"/>
              <a:t> du 15 décembre 2011 relatif à l'aptitude des auditeurs de sécurité routière</a:t>
            </a:r>
          </a:p>
          <a:p>
            <a:pPr marL="0" lvl="0" indent="0"/>
            <a:r>
              <a:rPr lang="fr-FR" sz="2600" u="sng"/>
              <a:t>Le guide des audits</a:t>
            </a:r>
            <a:r>
              <a:rPr lang="fr-FR" sz="2600"/>
              <a:t> de sécurité routière (avril 2012)</a:t>
            </a:r>
          </a:p>
          <a:p>
            <a:pPr marL="0" lvl="0" indent="0"/>
            <a:r>
              <a:rPr lang="fr-FR" sz="2600" u="sng"/>
              <a:t>Circulaire du 13 avril 2012</a:t>
            </a:r>
            <a:r>
              <a:rPr lang="fr-FR" sz="2600"/>
              <a:t> portant instruction pour la mise en œuvre des audits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/>
            <a:fld id="{EDFE97CB-E62A-4F76-A3D4-42ED1AA255DA}" type="slidenum">
              <a:rPr/>
              <a:pPr lvl="0"/>
              <a:t>9</a:t>
            </a:fld>
            <a:endParaRPr lang="fr-FR"/>
          </a:p>
        </p:txBody>
      </p:sp>
      <p:sp>
        <p:nvSpPr>
          <p:cNvPr id="6" name="Espace réservé de la date 3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 lvl="0"/>
            <a:fld id="{C6D51A19-29B3-4472-BCA3-2983B0658E9E}" type="datetimeFigureOut">
              <a:rPr/>
              <a:pPr lvl="0"/>
              <a:t>14/06/2012</a:t>
            </a:fld>
            <a:endParaRPr lang="fr-FR"/>
          </a:p>
        </p:txBody>
      </p:sp>
      <p:sp>
        <p:nvSpPr>
          <p:cNvPr id="2" name="Espace réservé du texte 1"/>
          <p:cNvSpPr txBox="1">
            <a:spLocks noGrp="1"/>
          </p:cNvSpPr>
          <p:nvPr>
            <p:ph type="body" idx="4294967295"/>
          </p:nvPr>
        </p:nvSpPr>
        <p:spPr>
          <a:xfrm>
            <a:off x="1122120" y="3165120"/>
            <a:ext cx="8103240" cy="3740400"/>
          </a:xfrm>
        </p:spPr>
        <p:txBody>
          <a:bodyPr>
            <a:spAutoFit/>
          </a:bodyPr>
          <a:lstStyle>
            <a:def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None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defPPr>
            <a:lvl1pPr marL="432000" lvl="0" indent="-324000">
              <a:spcBef>
                <a:spcPts val="0"/>
              </a:spcBef>
              <a:spcAft>
                <a:spcPts val="141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20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1pPr>
            <a:lvl2pPr marL="864000" lvl="1" indent="-324000">
              <a:spcBef>
                <a:spcPts val="0"/>
              </a:spcBef>
              <a:spcAft>
                <a:spcPts val="1134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8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2pPr>
            <a:lvl3pPr marL="1295999" lvl="2" indent="-288000">
              <a:spcBef>
                <a:spcPts val="0"/>
              </a:spcBef>
              <a:spcAft>
                <a:spcPts val="850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3pPr>
            <a:lvl4pPr marL="1295999" lvl="3" indent="-288000">
              <a:spcBef>
                <a:spcPts val="0"/>
              </a:spcBef>
              <a:spcAft>
                <a:spcPts val="567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4pPr>
            <a:lvl5pPr marL="1295999" lvl="4" indent="-288000">
              <a:spcBef>
                <a:spcPts val="0"/>
              </a:spcBef>
              <a:spcAft>
                <a:spcPts val="283"/>
              </a:spcAft>
              <a:buClr>
                <a:srgbClr val="9999FF"/>
              </a:buClr>
              <a:buSzPct val="100000"/>
              <a:buFont typeface="Wingdings"/>
              <a:buChar char=""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5pPr>
            <a:lvl6pPr marL="2592000" lvl="5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6pPr>
            <a:lvl7pPr marL="3024000" lvl="6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7pPr>
            <a:lvl8pPr marL="3456000" lvl="7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8pPr>
            <a:lvl9pPr marL="3887999" lvl="8" indent="-216000">
              <a:spcBef>
                <a:spcPts val="0"/>
              </a:spcBef>
              <a:spcAft>
                <a:spcPts val="283"/>
              </a:spcAft>
              <a:buNone/>
              <a:defRPr lang="fr-FR" sz="1600" b="0" i="0" u="none" strike="noStrike" kern="1200">
                <a:ln>
                  <a:noFill/>
                </a:ln>
                <a:latin typeface="Liberation Sans" pitchFamily="34"/>
                <a:ea typeface="Lucida Sans Unicode" pitchFamily="2"/>
                <a:cs typeface="Mangal" pitchFamily="2"/>
              </a:defRPr>
            </a:lvl9pPr>
          </a:lstStyle>
          <a:p>
            <a:pPr marL="0" lvl="0" indent="0" algn="ctr">
              <a:buNone/>
            </a:pPr>
            <a:r>
              <a:rPr lang="fr-FR" sz="2800"/>
              <a:t>Trois niveaux d'audits et de qualification d'auditeurs</a:t>
            </a:r>
          </a:p>
          <a:p>
            <a:pPr marL="0" lvl="0" indent="0"/>
            <a:r>
              <a:rPr lang="fr-FR" sz="2800"/>
              <a:t>Phase de conception et phase de conception détaillée</a:t>
            </a:r>
          </a:p>
          <a:p>
            <a:pPr marL="0" lvl="0" indent="0"/>
            <a:r>
              <a:rPr lang="fr-FR" sz="2800"/>
              <a:t>Phase préalable à la mise en service</a:t>
            </a:r>
          </a:p>
          <a:p>
            <a:pPr marL="0" lvl="0" indent="0"/>
            <a:r>
              <a:rPr lang="fr-FR" sz="2800"/>
              <a:t>Phase du début de l'exploitation</a:t>
            </a:r>
          </a:p>
        </p:txBody>
      </p:sp>
      <p:sp>
        <p:nvSpPr>
          <p:cNvPr id="3" name="Titre 2"/>
          <p:cNvSpPr txBox="1">
            <a:spLocks noGrp="1"/>
          </p:cNvSpPr>
          <p:nvPr>
            <p:ph type="title" idx="4294967295"/>
          </p:nvPr>
        </p:nvSpPr>
        <p:spPr>
          <a:xfrm>
            <a:off x="544320" y="727200"/>
            <a:ext cx="9071640" cy="170388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fr-FR" sz="3600"/>
              <a:t>Audits de sécurité routière</a:t>
            </a:r>
            <a:br>
              <a:rPr lang="fr-FR" sz="3600"/>
            </a:br>
            <a:r>
              <a:rPr lang="fr-FR" sz="3600"/>
              <a:t> </a:t>
            </a:r>
            <a:r>
              <a:rPr lang="fr-FR" sz="2400"/>
              <a:t>(Conforme à la DE – art 4 :"Audits de sécurité routière pour les projets d'infrastructure")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EDDTL_presentation_Infrastructures_Transport_Mer_cle09854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ge-f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x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Standard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</TotalTime>
  <Words>842</Words>
  <Application>Microsoft Office PowerPoint</Application>
  <PresentationFormat>Personnalisé</PresentationFormat>
  <Paragraphs>152</Paragraphs>
  <Slides>19</Slides>
  <Notes>19</Notes>
  <HiddenSlides>0</HiddenSlides>
  <MMClips>0</MMClips>
  <ScaleCrop>false</ScaleCrop>
  <HeadingPairs>
    <vt:vector size="6" baseType="variant">
      <vt:variant>
        <vt:lpstr>Thème</vt:lpstr>
      </vt:variant>
      <vt:variant>
        <vt:i4>4</vt:i4>
      </vt:variant>
      <vt:variant>
        <vt:lpstr>Serveurs OLE incorporés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4" baseType="lpstr">
      <vt:lpstr>MEDDTL_presentation_Infrastructures_Transport_Mer_cle098541</vt:lpstr>
      <vt:lpstr>page-fin</vt:lpstr>
      <vt:lpstr>texte</vt:lpstr>
      <vt:lpstr>Standard</vt:lpstr>
      <vt:lpstr>Texte OpenDocument</vt:lpstr>
      <vt:lpstr>États généraux de la sécurité routière  Région  Wallonie 15 juin 2012</vt:lpstr>
      <vt:lpstr>Les premières démarches</vt:lpstr>
      <vt:lpstr>La circulaire de 2008</vt:lpstr>
      <vt:lpstr>Pour les autoroutes concédées</vt:lpstr>
      <vt:lpstr>La Directive 2008/96/CE du Parlement Européen du 19 novembre 2008</vt:lpstr>
      <vt:lpstr>La Directive 2008/96/CE du Parlement Européen  La transposition des lignes directrices</vt:lpstr>
      <vt:lpstr>Diapositive 7</vt:lpstr>
      <vt:lpstr>Diapositive 8</vt:lpstr>
      <vt:lpstr>Audits de sécurité routière  (Conforme à la DE – art 4 :"Audits de sécurité routière pour les projets d'infrastructure")</vt:lpstr>
      <vt:lpstr>Diapositive 10</vt:lpstr>
      <vt:lpstr> Les auditeurs en 2012 </vt:lpstr>
      <vt:lpstr>Diapositive 12</vt:lpstr>
      <vt:lpstr>Diapositive 13</vt:lpstr>
      <vt:lpstr> La circulaire du 13 avril 2012 </vt:lpstr>
      <vt:lpstr>Sécurité des Usagers sur les Routes Existantes (démarche SURE) (Conforme à la DE – art 5 :"Classification et gestion de la sécurité sur le réseau existant")</vt:lpstr>
      <vt:lpstr>SURE</vt:lpstr>
      <vt:lpstr>Les Inspections de Sécurité Routière des Itinéraires (ISRI) (Conforme à la DE – art 6 : "Inspections de sécurité")</vt:lpstr>
      <vt:lpstr>ISRI</vt:lpstr>
      <vt:lpstr>Diapositive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MEDDTL_presentation_Infrastructures_Transport_Mer</dc:title>
  <dc:description>décembre 2010 - version 3.3</dc:description>
  <cp:lastModifiedBy>Administrateur</cp:lastModifiedBy>
  <cp:revision>40</cp:revision>
  <cp:lastPrinted>2012-06-11T14:43:06Z</cp:lastPrinted>
  <dcterms:created xsi:type="dcterms:W3CDTF">2012-05-10T16:15:36Z</dcterms:created>
  <dcterms:modified xsi:type="dcterms:W3CDTF">2012-09-05T12:21:49Z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</Properties>
</file>