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35"/>
  </p:notesMasterIdLst>
  <p:handoutMasterIdLst>
    <p:handoutMasterId r:id="rId36"/>
  </p:handoutMasterIdLst>
  <p:sldIdLst>
    <p:sldId id="388" r:id="rId2"/>
    <p:sldId id="371" r:id="rId3"/>
    <p:sldId id="372" r:id="rId4"/>
    <p:sldId id="337" r:id="rId5"/>
    <p:sldId id="375" r:id="rId6"/>
    <p:sldId id="377" r:id="rId7"/>
    <p:sldId id="339" r:id="rId8"/>
    <p:sldId id="340" r:id="rId9"/>
    <p:sldId id="341" r:id="rId10"/>
    <p:sldId id="378" r:id="rId11"/>
    <p:sldId id="379" r:id="rId12"/>
    <p:sldId id="382" r:id="rId13"/>
    <p:sldId id="383" r:id="rId14"/>
    <p:sldId id="344" r:id="rId15"/>
    <p:sldId id="345" r:id="rId16"/>
    <p:sldId id="346" r:id="rId17"/>
    <p:sldId id="384" r:id="rId18"/>
    <p:sldId id="385" r:id="rId19"/>
    <p:sldId id="349" r:id="rId20"/>
    <p:sldId id="350" r:id="rId21"/>
    <p:sldId id="351" r:id="rId22"/>
    <p:sldId id="354" r:id="rId23"/>
    <p:sldId id="353" r:id="rId24"/>
    <p:sldId id="352" r:id="rId25"/>
    <p:sldId id="356" r:id="rId26"/>
    <p:sldId id="358" r:id="rId27"/>
    <p:sldId id="386" r:id="rId28"/>
    <p:sldId id="360" r:id="rId29"/>
    <p:sldId id="363" r:id="rId30"/>
    <p:sldId id="364" r:id="rId31"/>
    <p:sldId id="387" r:id="rId32"/>
    <p:sldId id="380" r:id="rId33"/>
    <p:sldId id="381" r:id="rId34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D1628"/>
    <a:srgbClr val="C3092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3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11779\Bureau\R&#233;union%20DG\Documents\Stat%20-%20UROM%202005-2010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11779\Bureau\R&#233;union%20DG\Documents\Stat%20-%20UROM%202005-2010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BE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fr-BE"/>
              <a:t>Répartition du nombre de tués contre des obstacles (2006-2010)</a:t>
            </a:r>
          </a:p>
        </c:rich>
      </c:tx>
      <c:layout/>
    </c:title>
    <c:plotArea>
      <c:layout/>
      <c:pieChart>
        <c:varyColors val="1"/>
        <c:dLbls>
          <c:showCatName val="1"/>
          <c:showPercent val="1"/>
        </c:dLbls>
        <c:firstSliceAng val="0"/>
      </c:pieChart>
    </c:plotArea>
    <c:plotVisOnly val="1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BE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fr-BE" dirty="0"/>
              <a:t>Répartition du nombre de tués contre des obstacles (2006-2010)</a:t>
            </a:r>
          </a:p>
        </c:rich>
      </c:tx>
      <c:layout>
        <c:manualLayout>
          <c:xMode val="edge"/>
          <c:yMode val="edge"/>
          <c:x val="0.26949706714343441"/>
          <c:y val="0.10777521170130912"/>
        </c:manualLayout>
      </c:layout>
    </c:title>
    <c:plotArea>
      <c:layout/>
      <c:pieChart>
        <c:varyColors val="1"/>
        <c:ser>
          <c:idx val="0"/>
          <c:order val="0"/>
          <c:explosion val="4"/>
          <c:dPt>
            <c:idx val="0"/>
            <c:explosion val="0"/>
            <c:spPr>
              <a:solidFill>
                <a:srgbClr val="C00000"/>
              </a:solidFill>
            </c:spPr>
          </c:dPt>
          <c:dPt>
            <c:idx val="1"/>
            <c:explosion val="0"/>
            <c:spPr>
              <a:solidFill>
                <a:srgbClr val="FFC000"/>
              </a:solidFill>
            </c:spPr>
          </c:dPt>
          <c:dPt>
            <c:idx val="2"/>
            <c:explosion val="0"/>
            <c:spPr>
              <a:solidFill>
                <a:srgbClr val="00B050"/>
              </a:solidFill>
            </c:spPr>
          </c:dPt>
          <c:dPt>
            <c:idx val="3"/>
            <c:explosion val="0"/>
          </c:dPt>
          <c:dPt>
            <c:idx val="4"/>
            <c:explosion val="0"/>
          </c:dPt>
          <c:dPt>
            <c:idx val="5"/>
            <c:explosion val="0"/>
          </c:dPt>
          <c:dLbls>
            <c:dLbl>
              <c:idx val="2"/>
              <c:layout>
                <c:manualLayout>
                  <c:x val="-2.0662266814300792E-2"/>
                  <c:y val="-9.5273287143956789E-2"/>
                </c:manualLayout>
              </c:layout>
              <c:showCatName val="1"/>
              <c:showPercent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CatName val="1"/>
            <c:showPercent val="1"/>
            <c:showLeaderLines val="1"/>
          </c:dLbls>
          <c:cat>
            <c:strRef>
              <c:f>Feuil3!$A$2:$A$7</c:f>
              <c:strCache>
                <c:ptCount val="6"/>
                <c:pt idx="0">
                  <c:v>Arbre</c:v>
                </c:pt>
                <c:pt idx="1">
                  <c:v>Poteau d'éclairage</c:v>
                </c:pt>
                <c:pt idx="2">
                  <c:v>Autre poteau</c:v>
                </c:pt>
                <c:pt idx="3">
                  <c:v>Barrière de sécurité</c:v>
                </c:pt>
                <c:pt idx="4">
                  <c:v>Mur, construction</c:v>
                </c:pt>
                <c:pt idx="5">
                  <c:v>Autres obstacles</c:v>
                </c:pt>
              </c:strCache>
            </c:strRef>
          </c:cat>
          <c:val>
            <c:numRef>
              <c:f>Feuil3!$C$2:$C$7</c:f>
              <c:numCache>
                <c:formatCode>General</c:formatCode>
                <c:ptCount val="6"/>
                <c:pt idx="0">
                  <c:v>60.6</c:v>
                </c:pt>
                <c:pt idx="1">
                  <c:v>26.4</c:v>
                </c:pt>
                <c:pt idx="2">
                  <c:v>14</c:v>
                </c:pt>
                <c:pt idx="3">
                  <c:v>31.6</c:v>
                </c:pt>
                <c:pt idx="4">
                  <c:v>29</c:v>
                </c:pt>
                <c:pt idx="5">
                  <c:v>33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D050D20-7AE9-4AD2-A118-182EB95A1925}" type="datetime1">
              <a:rPr lang="fr-FR"/>
              <a:pPr>
                <a:defRPr/>
              </a:pPr>
              <a:t>05/09/2012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1B31E8A-A39E-4721-A62B-4E9CC7FCD85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9940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168F24-6C78-421F-87D6-304025C0B8A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C1D641-A878-4EB3-B0B0-6C2E2937BB03}" type="slidenum">
              <a:rPr lang="fr-FR" smtClean="0"/>
              <a:pPr/>
              <a:t>2</a:t>
            </a:fld>
            <a:endParaRPr lang="fr-FR" smtClean="0"/>
          </a:p>
        </p:txBody>
      </p:sp>
      <p:sp>
        <p:nvSpPr>
          <p:cNvPr id="409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5" descr="P0_BAS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5956300"/>
            <a:ext cx="91440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7" descr="P0_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568700" y="2057400"/>
            <a:ext cx="2006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1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539750" y="719138"/>
            <a:ext cx="7772400" cy="1144587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CLIQUEZ ET MODIFIEZ LE TITRE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539750" y="5775325"/>
            <a:ext cx="1800225" cy="179388"/>
          </a:xfrm>
        </p:spPr>
        <p:txBody>
          <a:bodyPr/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201988" y="5775325"/>
            <a:ext cx="5434012" cy="179388"/>
          </a:xfrm>
        </p:spPr>
        <p:txBody>
          <a:bodyPr/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539750" y="6477000"/>
            <a:ext cx="1800225" cy="3603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EADDE4DB-1A06-42FC-868F-E7EA97D17777}" type="slidenum">
              <a:rPr lang="de-DE"/>
              <a:pPr>
                <a:defRPr/>
              </a:pPr>
              <a:t>‹N°›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4AF11-EE69-49AC-99F5-442CE208CC04}" type="slidenum">
              <a:rPr lang="fr-FR"/>
              <a:pPr>
                <a:defRPr/>
              </a:pPr>
              <a:t>‹N°›</a:t>
            </a:fld>
            <a:r>
              <a:rPr lang="fr-FR"/>
              <a:t> 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079500"/>
            <a:ext cx="1854200" cy="4940300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19200" y="1079500"/>
            <a:ext cx="5410200" cy="4940300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3B2EB-160E-4CA8-A3B9-A819F3B22844}" type="slidenum">
              <a:rPr lang="fr-FR"/>
              <a:pPr>
                <a:defRPr/>
              </a:pPr>
              <a:t>‹N°›</a:t>
            </a:fld>
            <a:r>
              <a:rPr lang="fr-FR"/>
              <a:t> 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138" y="539750"/>
            <a:ext cx="7916862" cy="900113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719138" y="1619250"/>
            <a:ext cx="3881437" cy="413861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52975" y="1619250"/>
            <a:ext cx="3883025" cy="413861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403350" y="5775325"/>
            <a:ext cx="1800225" cy="1793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201988" y="5775325"/>
            <a:ext cx="5434012" cy="1793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403350" y="6477000"/>
            <a:ext cx="1800225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258ED-FA78-4262-A261-788CD1E41FD2}" type="slidenum">
              <a:rPr lang="fr-FR"/>
              <a:pPr>
                <a:defRPr/>
              </a:pPr>
              <a:t>‹N°›</a:t>
            </a:fld>
            <a:endParaRPr lang="fr-FR" sz="1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719138" y="539750"/>
            <a:ext cx="7916862" cy="521811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403350" y="5775325"/>
            <a:ext cx="1800225" cy="1793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201988" y="5775325"/>
            <a:ext cx="5434012" cy="1793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403350" y="6477000"/>
            <a:ext cx="1800225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AC5EA-708E-4108-B376-6FD18E479A0E}" type="slidenum">
              <a:rPr lang="fr-FR"/>
              <a:pPr>
                <a:defRPr/>
              </a:pPr>
              <a:t>‹N°›</a:t>
            </a:fld>
            <a:endParaRPr lang="fr-FR" sz="1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SWSR template orant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9" descr="bgd_II_route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12" descr="cswsr-logo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68313" y="5092700"/>
            <a:ext cx="201612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22"/>
          <p:cNvSpPr txBox="1"/>
          <p:nvPr userDrawn="1"/>
        </p:nvSpPr>
        <p:spPr>
          <a:xfrm>
            <a:off x="395288" y="6269038"/>
            <a:ext cx="309721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1000" cap="all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Palais des congrès | NAMUR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1000" cap="all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15/06/2012</a:t>
            </a:r>
          </a:p>
        </p:txBody>
      </p:sp>
      <p:cxnSp>
        <p:nvCxnSpPr>
          <p:cNvPr id="6" name="Connecteur droit 23"/>
          <p:cNvCxnSpPr/>
          <p:nvPr userDrawn="1"/>
        </p:nvCxnSpPr>
        <p:spPr>
          <a:xfrm>
            <a:off x="484188" y="6256338"/>
            <a:ext cx="201612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25" descr="3visuels_full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5114925"/>
            <a:ext cx="4211637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11" descr="micro.jp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030663" y="2276475"/>
            <a:ext cx="5937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8"/>
          <p:cNvCxnSpPr/>
          <p:nvPr userDrawn="1"/>
        </p:nvCxnSpPr>
        <p:spPr>
          <a:xfrm>
            <a:off x="2913063" y="3017838"/>
            <a:ext cx="291782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contenu 10"/>
          <p:cNvSpPr>
            <a:spLocks noGrp="1"/>
          </p:cNvSpPr>
          <p:nvPr>
            <p:ph sz="quarter" idx="10"/>
          </p:nvPr>
        </p:nvSpPr>
        <p:spPr>
          <a:xfrm>
            <a:off x="-252536" y="3068960"/>
            <a:ext cx="9144000" cy="648072"/>
          </a:xfrm>
        </p:spPr>
        <p:txBody>
          <a:bodyPr>
            <a:noAutofit/>
          </a:bodyPr>
          <a:lstStyle>
            <a:lvl1pPr algn="ctr">
              <a:buNone/>
              <a:defRPr sz="2500" b="1" cap="all" baseline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500" b="1" cap="all" baseline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buNone/>
              <a:defRPr sz="2500" b="1" cap="all" baseline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buNone/>
              <a:defRPr sz="2500" b="1" cap="all" baseline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buNone/>
              <a:defRPr sz="2500" b="1" cap="all" baseline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73902-BAF0-4B26-9BB7-1240E06D5598}" type="slidenum">
              <a:rPr lang="fr-FR"/>
              <a:pPr>
                <a:defRPr/>
              </a:pPr>
              <a:t>‹N°›</a:t>
            </a:fld>
            <a:r>
              <a:rPr lang="fr-FR"/>
              <a:t> 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FE087-19C6-4F14-A884-51C7B93068FA}" type="slidenum">
              <a:rPr lang="fr-FR"/>
              <a:pPr>
                <a:defRPr/>
              </a:pPr>
              <a:t>‹N°›</a:t>
            </a:fld>
            <a:r>
              <a:rPr lang="fr-FR"/>
              <a:t> 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19200" y="1905000"/>
            <a:ext cx="3632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03800" y="1905000"/>
            <a:ext cx="3632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E8E67-3753-4774-9ADB-5EDCDD316C00}" type="slidenum">
              <a:rPr lang="fr-FR"/>
              <a:pPr>
                <a:defRPr/>
              </a:pPr>
              <a:t>‹N°›</a:t>
            </a:fld>
            <a:r>
              <a:rPr lang="fr-FR"/>
              <a:t> </a:t>
            </a: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6E350-0EC0-4AAC-B6A6-CB6439A91B90}" type="slidenum">
              <a:rPr lang="fr-FR"/>
              <a:pPr>
                <a:defRPr/>
              </a:pPr>
              <a:t>‹N°›</a:t>
            </a:fld>
            <a:r>
              <a:rPr lang="fr-FR"/>
              <a:t> </a:t>
            </a:r>
          </a:p>
        </p:txBody>
      </p:sp>
      <p:sp>
        <p:nvSpPr>
          <p:cNvPr id="8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F4309-DC1C-41FD-BAFA-BEA0888647B3}" type="slidenum">
              <a:rPr lang="fr-FR"/>
              <a:pPr>
                <a:defRPr/>
              </a:pPr>
              <a:t>‹N°›</a:t>
            </a:fld>
            <a:r>
              <a:rPr lang="fr-FR"/>
              <a:t> 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B6292-3348-471E-B4F1-0614D82FB13E}" type="slidenum">
              <a:rPr lang="fr-FR"/>
              <a:pPr>
                <a:defRPr/>
              </a:pPr>
              <a:t>‹N°›</a:t>
            </a:fld>
            <a:r>
              <a:rPr lang="fr-FR"/>
              <a:t> </a:t>
            </a:r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EE0F4-D8E3-4725-A43B-9F6BC95CDDC8}" type="slidenum">
              <a:rPr lang="fr-FR"/>
              <a:pPr>
                <a:defRPr/>
              </a:pPr>
              <a:t>‹N°›</a:t>
            </a:fld>
            <a:r>
              <a:rPr lang="fr-FR"/>
              <a:t> </a:t>
            </a: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EA713-4470-43B2-AFCD-497D9D613992}" type="slidenum">
              <a:rPr lang="fr-FR"/>
              <a:pPr>
                <a:defRPr/>
              </a:pPr>
              <a:t>‹N°›</a:t>
            </a:fld>
            <a:r>
              <a:rPr lang="fr-FR"/>
              <a:t> </a:t>
            </a: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blurRad="63500" dist="107763" dir="2700000" algn="ctr" rotWithShape="0">
            <a:srgbClr val="000000">
              <a:alpha val="74998"/>
            </a:srgbClr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5" descr="P1_BAS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0" y="6737350"/>
            <a:ext cx="9144000" cy="1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079500"/>
            <a:ext cx="74168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3076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905000"/>
            <a:ext cx="7416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3099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7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100">
                <a:latin typeface="Arial" charset="0"/>
              </a:defRPr>
            </a:lvl1pPr>
          </a:lstStyle>
          <a:p>
            <a:pPr>
              <a:defRPr/>
            </a:pPr>
            <a:fld id="{2CA015AF-1CB9-49CC-B0AC-817DEB51A6A3}" type="slidenum">
              <a:rPr lang="fr-FR"/>
              <a:pPr>
                <a:defRPr/>
              </a:pPr>
              <a:t>‹N°›</a:t>
            </a:fld>
            <a:r>
              <a:rPr lang="fr-FR"/>
              <a:t> </a:t>
            </a:r>
          </a:p>
        </p:txBody>
      </p:sp>
      <p:sp>
        <p:nvSpPr>
          <p:cNvPr id="3100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1988" y="6477000"/>
            <a:ext cx="5434012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pic>
        <p:nvPicPr>
          <p:cNvPr id="3079" name="Picture 36" descr="P1_logo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358775" y="358775"/>
            <a:ext cx="33750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3" r:id="rId12"/>
    <p:sldLayoutId id="2147483984" r:id="rId13"/>
    <p:sldLayoutId id="2147483985" r:id="rId14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C3092C"/>
          </a:solidFill>
          <a:latin typeface="+mj-lt"/>
          <a:ea typeface="Geneva" pitchFamily="6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C3092C"/>
          </a:solidFill>
          <a:latin typeface="Verdana" pitchFamily="64" charset="0"/>
          <a:ea typeface="Geneva" pitchFamily="6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C3092C"/>
          </a:solidFill>
          <a:latin typeface="Verdana" pitchFamily="64" charset="0"/>
          <a:ea typeface="Geneva" pitchFamily="6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C3092C"/>
          </a:solidFill>
          <a:latin typeface="Verdana" pitchFamily="64" charset="0"/>
          <a:ea typeface="Geneva" pitchFamily="6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C3092C"/>
          </a:solidFill>
          <a:latin typeface="Verdana" pitchFamily="64" charset="0"/>
          <a:ea typeface="Geneva" pitchFamily="6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C3092C"/>
          </a:solidFill>
          <a:latin typeface="Verdana" pitchFamily="64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C3092C"/>
          </a:solidFill>
          <a:latin typeface="Verdana" pitchFamily="64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C3092C"/>
          </a:solidFill>
          <a:latin typeface="Verdana" pitchFamily="64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C3092C"/>
          </a:solidFill>
          <a:latin typeface="Verdana" pitchFamily="6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chemeClr val="tx1"/>
          </a:solidFill>
          <a:latin typeface="+mn-lt"/>
          <a:ea typeface="Geneva" pitchFamily="6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Geneva" pitchFamily="6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ea typeface="Geneva" pitchFamily="64" charset="-128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Geneva" pitchFamily="64" charset="-128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64" charset="-128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64" charset="-128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64" charset="-128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64" charset="-128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64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extr&#233;mi&#233;%20b&#233;ton%20extrait.M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extr&#233;mi&#233;%20b&#233;ton.M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extr&#233;mi&#233;%20b&#233;ton.MPG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extr&#233;mi&#233;%20b&#233;ton.MPG" TargetMode="Externa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extr&#233;mi&#233;%20b&#233;ton.MPG" TargetMode="Externa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extr&#233;mi&#233;%20b&#233;ton.MPG" TargetMode="Externa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hyperlink" Target="extr&#233;mi&#233;%20b&#233;ton.M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extr&#233;mi&#233;%20b&#233;ton.MPG" TargetMode="Externa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extr&#233;mi&#233;%20b&#233;ton.MPG" TargetMode="Externa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extr&#233;mi&#233;%20b&#233;ton.M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hyperlink" Target="extr&#233;mi&#233;%20b&#233;ton.MPG" TargetMode="Externa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hyperlink" Target="Jerol%20Crash%20Test%20Videos.flv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extr&#233;mi&#233;%20b&#233;ton.M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hyperlink" Target="extr&#233;mi&#233;%20b&#233;ton.MPG" TargetMode="Externa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extr&#233;mi&#233;%20b&#233;ton.MPG" TargetMode="Externa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extr&#233;mi&#233;%20b&#233;ton.MPG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extr&#233;mi&#233;%20b&#233;ton.MPG" TargetMode="Externa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extr&#233;mi&#233;%20b&#233;ton.MPG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hyperlink" Target="extr&#233;mi&#233;%20b&#233;ton.MPG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extr&#233;mi&#233;%20b&#233;ton.MPG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vid&#233;os/BMW_Mini_Cooper_2002.mpe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extr&#233;mi&#233;%20b&#233;ton.MPG" TargetMode="Externa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00338" y="1916113"/>
            <a:ext cx="3455987" cy="1225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8195" name="Espace réservé du contenu 1"/>
          <p:cNvSpPr>
            <a:spLocks noGrp="1"/>
          </p:cNvSpPr>
          <p:nvPr>
            <p:ph sz="quarter" idx="10"/>
          </p:nvPr>
        </p:nvSpPr>
        <p:spPr>
          <a:xfrm>
            <a:off x="-612775" y="2492375"/>
            <a:ext cx="9144000" cy="647700"/>
          </a:xfrm>
        </p:spPr>
        <p:txBody>
          <a:bodyPr/>
          <a:lstStyle/>
          <a:p>
            <a:r>
              <a:rPr lang="fr-BE" sz="3600" cap="none" smtClean="0">
                <a:solidFill>
                  <a:srgbClr val="7F7F7F"/>
                </a:solidFill>
                <a:latin typeface="Arial" charset="0"/>
                <a:cs typeface="Arial" charset="0"/>
              </a:rPr>
              <a:t>La route qui pardonne</a:t>
            </a:r>
          </a:p>
          <a:p>
            <a:r>
              <a:rPr lang="fr-BE" sz="3600" cap="none" smtClean="0">
                <a:solidFill>
                  <a:srgbClr val="7F7F7F"/>
                </a:solidFill>
                <a:latin typeface="Arial" charset="0"/>
                <a:cs typeface="Arial" charset="0"/>
              </a:rPr>
              <a:t>(Forgiving roads)</a:t>
            </a:r>
          </a:p>
        </p:txBody>
      </p:sp>
      <p:sp>
        <p:nvSpPr>
          <p:cNvPr id="4" name="Espace réservé du contenu 1"/>
          <p:cNvSpPr txBox="1">
            <a:spLocks/>
          </p:cNvSpPr>
          <p:nvPr/>
        </p:nvSpPr>
        <p:spPr bwMode="auto">
          <a:xfrm>
            <a:off x="-1981200" y="4076700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charset="0"/>
              <a:buNone/>
              <a:defRPr/>
            </a:pPr>
            <a:r>
              <a:rPr lang="fr-BE" sz="2500" b="1" i="1" dirty="0">
                <a:solidFill>
                  <a:srgbClr val="7F7F7F"/>
                </a:solidFill>
                <a:cs typeface="Arial" charset="0"/>
              </a:rPr>
              <a:t>L</a:t>
            </a:r>
            <a:r>
              <a:rPr lang="fr-BE" sz="2500" b="1" i="1" dirty="0">
                <a:solidFill>
                  <a:srgbClr val="7F7F7F"/>
                </a:solidFill>
                <a:latin typeface="Arial" charset="0"/>
                <a:ea typeface="+mn-ea"/>
                <a:cs typeface="Arial" charset="0"/>
              </a:rPr>
              <a:t>. VOOS</a:t>
            </a:r>
          </a:p>
          <a:p>
            <a:pPr marL="342900" indent="-342900" algn="ctr">
              <a:spcBef>
                <a:spcPct val="20000"/>
              </a:spcBef>
              <a:buFont typeface="Arial" charset="0"/>
              <a:buNone/>
              <a:defRPr/>
            </a:pPr>
            <a:r>
              <a:rPr lang="fr-BE" sz="2500" b="1" i="1" dirty="0">
                <a:solidFill>
                  <a:srgbClr val="7F7F7F"/>
                </a:solidFill>
                <a:cs typeface="Arial" charset="0"/>
              </a:rPr>
              <a:t>SPW </a:t>
            </a:r>
            <a:endParaRPr lang="fr-BE" sz="2500" b="1" i="1" dirty="0">
              <a:solidFill>
                <a:srgbClr val="7F7F7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 bwMode="auto">
          <a:xfrm>
            <a:off x="6011863" y="692150"/>
            <a:ext cx="36004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charset="0"/>
              <a:buNone/>
              <a:defRPr/>
            </a:pPr>
            <a:r>
              <a:rPr lang="fr-BE" sz="2000" b="1" dirty="0">
                <a:solidFill>
                  <a:srgbClr val="7F7F7F"/>
                </a:solidFill>
                <a:latin typeface="Arial" charset="0"/>
                <a:ea typeface="+mn-ea"/>
                <a:cs typeface="Arial" charset="0"/>
              </a:rPr>
              <a:t>Séminaire A</a:t>
            </a:r>
          </a:p>
        </p:txBody>
      </p:sp>
      <p:sp>
        <p:nvSpPr>
          <p:cNvPr id="6" name="Espace réservé du contenu 1"/>
          <p:cNvSpPr txBox="1">
            <a:spLocks/>
          </p:cNvSpPr>
          <p:nvPr/>
        </p:nvSpPr>
        <p:spPr bwMode="auto">
          <a:xfrm>
            <a:off x="3851275" y="1196975"/>
            <a:ext cx="50419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  <a:buFont typeface="Arial" charset="0"/>
              <a:buNone/>
              <a:defRPr/>
            </a:pPr>
            <a:r>
              <a:rPr lang="fr-BE" sz="2800" b="1" dirty="0">
                <a:solidFill>
                  <a:srgbClr val="7F7F7F"/>
                </a:solidFill>
                <a:latin typeface="Arial" charset="0"/>
                <a:ea typeface="+mn-ea"/>
                <a:cs typeface="Arial" charset="0"/>
              </a:rPr>
              <a:t>Approche sécurité routière des infrastructures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ChangeArrowheads="1"/>
          </p:cNvSpPr>
          <p:nvPr/>
        </p:nvSpPr>
        <p:spPr bwMode="auto">
          <a:xfrm>
            <a:off x="1042988" y="404813"/>
            <a:ext cx="2665412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grpSp>
        <p:nvGrpSpPr>
          <p:cNvPr id="1028" name="Groupe 5"/>
          <p:cNvGrpSpPr>
            <a:grpSpLocks/>
          </p:cNvGrpSpPr>
          <p:nvPr/>
        </p:nvGrpSpPr>
        <p:grpSpPr bwMode="auto">
          <a:xfrm>
            <a:off x="2411413" y="908050"/>
            <a:ext cx="5113337" cy="720725"/>
            <a:chOff x="970801" y="908050"/>
            <a:chExt cx="14009488" cy="988829"/>
          </a:xfrm>
        </p:grpSpPr>
        <p:sp>
          <p:nvSpPr>
            <p:cNvPr id="8" name="Rectangle à coins arrondis 7"/>
            <p:cNvSpPr/>
            <p:nvPr/>
          </p:nvSpPr>
          <p:spPr bwMode="auto">
            <a:xfrm>
              <a:off x="970801" y="908050"/>
              <a:ext cx="14009488" cy="988829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fr-BE">
                <a:solidFill>
                  <a:schemeClr val="tx1"/>
                </a:solidFill>
                <a:latin typeface="Times New Roman" pitchFamily="84" charset="0"/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1366597" y="997350"/>
              <a:ext cx="13613692" cy="5510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La Zone de Récupération (ZR)</a:t>
              </a:r>
            </a:p>
          </p:txBody>
        </p:sp>
      </p:grpSp>
      <p:graphicFrame>
        <p:nvGraphicFramePr>
          <p:cNvPr id="1026" name="Object 13"/>
          <p:cNvGraphicFramePr>
            <a:graphicFrameLocks noChangeAspect="1"/>
          </p:cNvGraphicFramePr>
          <p:nvPr>
            <p:ph sz="half" idx="1"/>
          </p:nvPr>
        </p:nvGraphicFramePr>
        <p:xfrm>
          <a:off x="1042988" y="1628775"/>
          <a:ext cx="6926262" cy="4706938"/>
        </p:xfrm>
        <a:graphic>
          <a:graphicData uri="http://schemas.openxmlformats.org/presentationml/2006/ole">
            <p:oleObj spid="_x0000_s1026" name="Document" r:id="rId3" imgW="2971800" imgH="2019240" progId="DesignCAD.Document.11">
              <p:embed/>
            </p:oleObj>
          </a:graphicData>
        </a:graphic>
      </p:graphicFrame>
      <p:pic>
        <p:nvPicPr>
          <p:cNvPr id="11" name="Picture 5" descr="IMG_3165"/>
          <p:cNvPicPr>
            <a:picLocks noChangeAspect="1" noChangeArrowheads="1"/>
          </p:cNvPicPr>
          <p:nvPr/>
        </p:nvPicPr>
        <p:blipFill>
          <a:blip r:embed="rId4">
            <a:lum bright="6000" contrast="18000"/>
          </a:blip>
          <a:srcRect l="23586" t="21068" r="13206" b="40407"/>
          <a:stretch>
            <a:fillRect/>
          </a:stretch>
        </p:blipFill>
        <p:spPr bwMode="auto">
          <a:xfrm>
            <a:off x="1331913" y="1628775"/>
            <a:ext cx="6337300" cy="47545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2" name="Picture 15" descr="IMG_296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7813" y="1557338"/>
            <a:ext cx="6264275" cy="46974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4" descr="DSC05868"/>
          <p:cNvPicPr>
            <a:picLocks noChangeAspect="1" noChangeArrowheads="1"/>
          </p:cNvPicPr>
          <p:nvPr/>
        </p:nvPicPr>
        <p:blipFill>
          <a:blip r:embed="rId6">
            <a:lum contrast="12000"/>
          </a:blip>
          <a:srcRect b="21317"/>
          <a:stretch>
            <a:fillRect/>
          </a:stretch>
        </p:blipFill>
        <p:spPr bwMode="auto">
          <a:xfrm>
            <a:off x="900113" y="1557338"/>
            <a:ext cx="7489825" cy="4419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cxnSp>
        <p:nvCxnSpPr>
          <p:cNvPr id="15" name="Connecteur droit 14"/>
          <p:cNvCxnSpPr>
            <a:cxnSpLocks noChangeShapeType="1"/>
          </p:cNvCxnSpPr>
          <p:nvPr/>
        </p:nvCxnSpPr>
        <p:spPr bwMode="auto">
          <a:xfrm>
            <a:off x="2700338" y="3500438"/>
            <a:ext cx="1727200" cy="1368425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6" name="Connecteur droit 15"/>
          <p:cNvCxnSpPr>
            <a:cxnSpLocks noChangeShapeType="1"/>
          </p:cNvCxnSpPr>
          <p:nvPr/>
        </p:nvCxnSpPr>
        <p:spPr bwMode="auto">
          <a:xfrm rot="5400000" flipH="1" flipV="1">
            <a:off x="2698750" y="3644901"/>
            <a:ext cx="1512887" cy="1223962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1042988" y="404813"/>
            <a:ext cx="2665412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grpSp>
        <p:nvGrpSpPr>
          <p:cNvPr id="17411" name="Groupe 5"/>
          <p:cNvGrpSpPr>
            <a:grpSpLocks/>
          </p:cNvGrpSpPr>
          <p:nvPr/>
        </p:nvGrpSpPr>
        <p:grpSpPr bwMode="auto">
          <a:xfrm>
            <a:off x="2411413" y="908050"/>
            <a:ext cx="5113337" cy="773113"/>
            <a:chOff x="970801" y="908050"/>
            <a:chExt cx="14009488" cy="1060514"/>
          </a:xfrm>
        </p:grpSpPr>
        <p:sp>
          <p:nvSpPr>
            <p:cNvPr id="8" name="Rectangle à coins arrondis 7"/>
            <p:cNvSpPr/>
            <p:nvPr/>
          </p:nvSpPr>
          <p:spPr bwMode="auto">
            <a:xfrm>
              <a:off x="970801" y="908050"/>
              <a:ext cx="14009488" cy="988829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fr-BE">
                <a:solidFill>
                  <a:schemeClr val="tx1"/>
                </a:solidFill>
                <a:latin typeface="Times New Roman" pitchFamily="84" charset="0"/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1366597" y="997334"/>
              <a:ext cx="13613692" cy="9712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La Zone de Récupération (ZR)</a:t>
              </a:r>
            </a:p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caractéristiques</a:t>
              </a:r>
            </a:p>
          </p:txBody>
        </p:sp>
      </p:grp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755650" y="1916113"/>
            <a:ext cx="7381875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fr-BE" sz="2000" b="1" kern="0" dirty="0">
                <a:latin typeface="+mn-lt"/>
              </a:rPr>
              <a:t>Zone à l’intérieur de laquelle il ne peut RIEN y avoir;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fr-BE" sz="2000" b="1" kern="0" dirty="0">
                <a:latin typeface="+mn-lt"/>
              </a:rPr>
              <a:t>Revêtue comme la bande roulement;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fr-BE" sz="2000" b="1" kern="0" dirty="0">
                <a:latin typeface="+mn-lt"/>
              </a:rPr>
              <a:t>Se raccorde sans dénivellation;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fr-BE" sz="2000" b="1" kern="0" dirty="0">
                <a:latin typeface="+mn-lt"/>
              </a:rPr>
              <a:t>Elle ne fait pas l’objet d’une signalisation particulière;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fr-BE" sz="2000" b="1" kern="0" dirty="0">
                <a:latin typeface="+mn-lt"/>
              </a:rPr>
              <a:t>Peut avoir une coloration différente de la bande de roulement;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fr-BE" sz="2000" b="1" kern="0" dirty="0">
                <a:latin typeface="+mn-lt"/>
              </a:rPr>
              <a:t>A une largeur comprise entre 1 et 2.5 m.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fr-BE" sz="2000" b="1" kern="0" dirty="0">
              <a:latin typeface="+mn-lt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627313" y="2420938"/>
            <a:ext cx="3600450" cy="29368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 sz="1600" b="1"/>
              <a:t>Pas même: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fr-BE" sz="2000" b="1"/>
              <a:t> Balisage;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fr-BE" sz="2000" b="1"/>
              <a:t> Signalisation verticale;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fr-BE" sz="2000" b="1"/>
              <a:t> Barrières de sécurité;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fr-BE" sz="2000" b="1"/>
              <a:t> Fossés;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fr-BE" sz="2000" b="1"/>
              <a:t> aucun obstacle même non agressif.</a:t>
            </a: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5445125"/>
            <a:ext cx="7916862" cy="900113"/>
          </a:xfrm>
        </p:spPr>
        <p:txBody>
          <a:bodyPr/>
          <a:lstStyle/>
          <a:p>
            <a:pPr eaLnBrk="1" hangingPunct="1"/>
            <a:r>
              <a:rPr lang="fr-BE" u="sng" smtClean="0"/>
              <a:t>La ZR est recommandée pour</a:t>
            </a:r>
            <a:br>
              <a:rPr lang="fr-BE" u="sng" smtClean="0"/>
            </a:br>
            <a:r>
              <a:rPr lang="fr-BE" u="sng" smtClean="0"/>
              <a:t>- les nouvelles routes,</a:t>
            </a:r>
            <a:br>
              <a:rPr lang="fr-BE" u="sng" smtClean="0"/>
            </a:br>
            <a:r>
              <a:rPr lang="fr-BE" u="sng" smtClean="0"/>
              <a:t>- les sections de routes à « problèmes ».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1042988" y="404813"/>
            <a:ext cx="2665412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grpSp>
        <p:nvGrpSpPr>
          <p:cNvPr id="18435" name="Groupe 5"/>
          <p:cNvGrpSpPr>
            <a:grpSpLocks/>
          </p:cNvGrpSpPr>
          <p:nvPr/>
        </p:nvGrpSpPr>
        <p:grpSpPr bwMode="auto">
          <a:xfrm>
            <a:off x="2411413" y="908050"/>
            <a:ext cx="5113337" cy="773113"/>
            <a:chOff x="970801" y="908050"/>
            <a:chExt cx="14009488" cy="1060514"/>
          </a:xfrm>
        </p:grpSpPr>
        <p:sp>
          <p:nvSpPr>
            <p:cNvPr id="8" name="Rectangle à coins arrondis 7"/>
            <p:cNvSpPr/>
            <p:nvPr/>
          </p:nvSpPr>
          <p:spPr bwMode="auto">
            <a:xfrm>
              <a:off x="970801" y="908050"/>
              <a:ext cx="14009488" cy="988829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fr-BE">
                <a:solidFill>
                  <a:schemeClr val="tx1"/>
                </a:solidFill>
                <a:latin typeface="Times New Roman" pitchFamily="84" charset="0"/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1366597" y="997334"/>
              <a:ext cx="13613692" cy="9712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La Zone de Récupération (ZR)</a:t>
              </a:r>
            </a:p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buts</a:t>
              </a:r>
            </a:p>
          </p:txBody>
        </p:sp>
      </p:grp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755650" y="1916113"/>
            <a:ext cx="7993063" cy="303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fr-BE" sz="2000" b="1" kern="0" dirty="0">
                <a:latin typeface="+mn-lt"/>
              </a:rPr>
              <a:t>Réduire le nombre des accidents;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fr-BE" sz="2000" b="1" kern="0" dirty="0">
                <a:latin typeface="+mn-lt"/>
              </a:rPr>
              <a:t>Permettre à tout conducteur de récupérer sa trajectoire après avoir effectué un écart de conduite.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fr-BE" sz="2000" b="1" kern="0" dirty="0">
                <a:latin typeface="+mn-lt"/>
              </a:rPr>
              <a:t>Permettre la circulation des deux roues légers sans que le site leur soit réservé. Sans marquage de piste cyclable !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fr-BE" sz="2000" b="1" kern="0" dirty="0">
                <a:latin typeface="+mn-lt"/>
              </a:rPr>
              <a:t>Permettre la circulation hors chaussée des piétons.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fr-BE" sz="2000" b="1" kern="0" dirty="0">
                <a:latin typeface="+mn-lt"/>
              </a:rPr>
              <a:t>Permettre l’évitement de collisions multi-véhicules.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fr-BE" sz="2000" b="1" kern="0" dirty="0">
                <a:latin typeface="+mn-lt"/>
              </a:rPr>
              <a:t>Permettre l’arrêt d’un véhicule en-dehors des voies de circulation.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fr-BE" sz="2000" b="1" kern="0" dirty="0">
                <a:latin typeface="+mn-lt"/>
              </a:rPr>
              <a:t>Facilite les opérations d’entretien de la route et de ses dépendances.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fr-BE" sz="1600" b="1" kern="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2"/>
          <p:cNvSpPr>
            <a:spLocks noChangeArrowheads="1"/>
          </p:cNvSpPr>
          <p:nvPr/>
        </p:nvSpPr>
        <p:spPr bwMode="auto">
          <a:xfrm>
            <a:off x="1042988" y="404813"/>
            <a:ext cx="2665412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pic>
        <p:nvPicPr>
          <p:cNvPr id="19459" name="Picture 34" descr="mu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0" name="Groupe 5"/>
          <p:cNvGrpSpPr>
            <a:grpSpLocks/>
          </p:cNvGrpSpPr>
          <p:nvPr/>
        </p:nvGrpSpPr>
        <p:grpSpPr bwMode="auto">
          <a:xfrm>
            <a:off x="2195513" y="908050"/>
            <a:ext cx="4967287" cy="504825"/>
            <a:chOff x="377003" y="908886"/>
            <a:chExt cx="13614854" cy="629011"/>
          </a:xfrm>
        </p:grpSpPr>
        <p:sp>
          <p:nvSpPr>
            <p:cNvPr id="14" name="Rectangle à coins arrondis 13"/>
            <p:cNvSpPr/>
            <p:nvPr/>
          </p:nvSpPr>
          <p:spPr bwMode="auto">
            <a:xfrm>
              <a:off x="2745407" y="908886"/>
              <a:ext cx="8484620" cy="629011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fr-BE">
                <a:solidFill>
                  <a:schemeClr val="tx1"/>
                </a:solidFill>
                <a:latin typeface="Times New Roman" pitchFamily="84" charset="0"/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377003" y="908886"/>
              <a:ext cx="13614854" cy="4984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Zone de sécurité</a:t>
              </a:r>
            </a:p>
          </p:txBody>
        </p:sp>
      </p:grpSp>
      <p:grpSp>
        <p:nvGrpSpPr>
          <p:cNvPr id="19461" name="Groupe 17"/>
          <p:cNvGrpSpPr>
            <a:grpSpLocks/>
          </p:cNvGrpSpPr>
          <p:nvPr/>
        </p:nvGrpSpPr>
        <p:grpSpPr bwMode="auto">
          <a:xfrm>
            <a:off x="6227763" y="4076700"/>
            <a:ext cx="2700337" cy="720725"/>
            <a:chOff x="6228184" y="4077072"/>
            <a:chExt cx="2699792" cy="720080"/>
          </a:xfrm>
        </p:grpSpPr>
        <p:sp>
          <p:nvSpPr>
            <p:cNvPr id="19465" name="Accolade ouvrante 15"/>
            <p:cNvSpPr>
              <a:spLocks/>
            </p:cNvSpPr>
            <p:nvPr/>
          </p:nvSpPr>
          <p:spPr bwMode="auto">
            <a:xfrm rot="5400000">
              <a:off x="7020272" y="3501008"/>
              <a:ext cx="504056" cy="2088232"/>
            </a:xfrm>
            <a:prstGeom prst="leftBrace">
              <a:avLst>
                <a:gd name="adj1" fmla="val 8324"/>
                <a:gd name="adj2" fmla="val 51162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fr-BE"/>
            </a:p>
          </p:txBody>
        </p:sp>
        <p:sp>
          <p:nvSpPr>
            <p:cNvPr id="19466" name="ZoneTexte 16"/>
            <p:cNvSpPr txBox="1">
              <a:spLocks noChangeArrowheads="1"/>
            </p:cNvSpPr>
            <p:nvPr/>
          </p:nvSpPr>
          <p:spPr bwMode="auto">
            <a:xfrm>
              <a:off x="6372200" y="4077072"/>
              <a:ext cx="255577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BE" sz="1400" b="1">
                  <a:latin typeface="Verdana" pitchFamily="34" charset="0"/>
                </a:rPr>
                <a:t>Zone à gravité limitée</a:t>
              </a:r>
            </a:p>
          </p:txBody>
        </p:sp>
      </p:grpSp>
      <p:grpSp>
        <p:nvGrpSpPr>
          <p:cNvPr id="19462" name="Groupe 21"/>
          <p:cNvGrpSpPr>
            <a:grpSpLocks/>
          </p:cNvGrpSpPr>
          <p:nvPr/>
        </p:nvGrpSpPr>
        <p:grpSpPr bwMode="auto">
          <a:xfrm>
            <a:off x="5619750" y="2420938"/>
            <a:ext cx="2882900" cy="1655762"/>
            <a:chOff x="5619666" y="2420888"/>
            <a:chExt cx="2882456" cy="1656184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5619666" y="2420888"/>
              <a:ext cx="2882456" cy="738375"/>
            </a:xfrm>
            <a:prstGeom prst="rect">
              <a:avLst/>
            </a:prstGeom>
            <a:solidFill>
              <a:srgbClr val="6D1628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BE" sz="1400" dirty="0">
                  <a:solidFill>
                    <a:srgbClr val="FFFFFF"/>
                  </a:solidFill>
                  <a:latin typeface="+mn-lt"/>
                </a:rPr>
                <a:t>Zone de gravité limitée</a:t>
              </a:r>
            </a:p>
            <a:p>
              <a:pPr>
                <a:defRPr/>
              </a:pPr>
              <a:r>
                <a:rPr lang="fr-BE" sz="1400" dirty="0">
                  <a:solidFill>
                    <a:srgbClr val="FFFFFF"/>
                  </a:solidFill>
                  <a:latin typeface="+mn-lt"/>
                </a:rPr>
                <a:t>Tous les </a:t>
              </a:r>
              <a:r>
                <a:rPr lang="fr-BE" sz="1400" b="1" u="sng" dirty="0">
                  <a:solidFill>
                    <a:srgbClr val="FFFFFF"/>
                  </a:solidFill>
                  <a:latin typeface="+mn-lt"/>
                </a:rPr>
                <a:t>obstacles agressifs</a:t>
              </a:r>
            </a:p>
            <a:p>
              <a:pPr>
                <a:defRPr/>
              </a:pPr>
              <a:r>
                <a:rPr lang="fr-BE" sz="1400" dirty="0">
                  <a:solidFill>
                    <a:srgbClr val="FFFFFF"/>
                  </a:solidFill>
                  <a:latin typeface="+mn-lt"/>
                </a:rPr>
                <a:t>doivent être traités</a:t>
              </a:r>
              <a:endParaRPr kumimoji="1" lang="fr-BE" sz="1400" dirty="0">
                <a:solidFill>
                  <a:srgbClr val="FFFFFF"/>
                </a:solidFill>
                <a:latin typeface="+mn-lt"/>
              </a:endParaRPr>
            </a:p>
          </p:txBody>
        </p:sp>
        <p:cxnSp>
          <p:nvCxnSpPr>
            <p:cNvPr id="19464" name="Connecteur droit avec flèche 20"/>
            <p:cNvCxnSpPr>
              <a:cxnSpLocks noChangeShapeType="1"/>
            </p:cNvCxnSpPr>
            <p:nvPr/>
          </p:nvCxnSpPr>
          <p:spPr bwMode="auto">
            <a:xfrm flipH="1" flipV="1">
              <a:off x="6804248" y="2996952"/>
              <a:ext cx="432048" cy="108012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ChangeArrowheads="1"/>
          </p:cNvSpPr>
          <p:nvPr/>
        </p:nvSpPr>
        <p:spPr bwMode="auto">
          <a:xfrm>
            <a:off x="1042988" y="404813"/>
            <a:ext cx="2665412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grpSp>
        <p:nvGrpSpPr>
          <p:cNvPr id="2" name="Groupe 7"/>
          <p:cNvGrpSpPr>
            <a:grpSpLocks/>
          </p:cNvGrpSpPr>
          <p:nvPr/>
        </p:nvGrpSpPr>
        <p:grpSpPr bwMode="auto">
          <a:xfrm>
            <a:off x="395288" y="2133600"/>
            <a:ext cx="7702550" cy="2808288"/>
            <a:chOff x="395288" y="2133600"/>
            <a:chExt cx="7702550" cy="2808288"/>
          </a:xfrm>
        </p:grpSpPr>
        <p:pic>
          <p:nvPicPr>
            <p:cNvPr id="20489" name="Picture 4" descr="E411 sud namur 011"/>
            <p:cNvPicPr>
              <a:picLocks noChangeAspect="1" noChangeArrowheads="1"/>
            </p:cNvPicPr>
            <p:nvPr/>
          </p:nvPicPr>
          <p:blipFill>
            <a:blip r:embed="rId2"/>
            <a:srcRect l="28334" t="22667" r="9291" b="19389"/>
            <a:stretch>
              <a:fillRect/>
            </a:stretch>
          </p:blipFill>
          <p:spPr bwMode="auto">
            <a:xfrm>
              <a:off x="395288" y="2133600"/>
              <a:ext cx="3743325" cy="2808288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0490" name="Picture 5" descr="1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56100" y="2133600"/>
              <a:ext cx="3741738" cy="2808288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</p:pic>
      </p:grpSp>
      <p:grpSp>
        <p:nvGrpSpPr>
          <p:cNvPr id="20484" name="Groupe 5"/>
          <p:cNvGrpSpPr>
            <a:grpSpLocks/>
          </p:cNvGrpSpPr>
          <p:nvPr/>
        </p:nvGrpSpPr>
        <p:grpSpPr bwMode="auto">
          <a:xfrm>
            <a:off x="2124075" y="765175"/>
            <a:ext cx="5111750" cy="719138"/>
            <a:chOff x="970801" y="908050"/>
            <a:chExt cx="14009488" cy="988829"/>
          </a:xfrm>
        </p:grpSpPr>
        <p:sp>
          <p:nvSpPr>
            <p:cNvPr id="9" name="Rectangle à coins arrondis 8">
              <a:hlinkClick r:id="rId4" action="ppaction://hlinkfile"/>
            </p:cNvPr>
            <p:cNvSpPr/>
            <p:nvPr/>
          </p:nvSpPr>
          <p:spPr bwMode="auto">
            <a:xfrm>
              <a:off x="970801" y="908050"/>
              <a:ext cx="14009488" cy="988829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fr-BE">
                <a:solidFill>
                  <a:schemeClr val="tx1"/>
                </a:solidFill>
                <a:latin typeface="Times New Roman" pitchFamily="84" charset="0"/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1366723" y="997547"/>
              <a:ext cx="13613566" cy="5500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Les obstacles agressifs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1042988" y="404813"/>
            <a:ext cx="2665412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pic>
        <p:nvPicPr>
          <p:cNvPr id="21507" name="Picture 12" descr="IMG_242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 l="11433" t="7602" r="22835" b="19992"/>
          <a:stretch>
            <a:fillRect/>
          </a:stretch>
        </p:blipFill>
        <p:spPr>
          <a:xfrm>
            <a:off x="395288" y="1700213"/>
            <a:ext cx="4264025" cy="3522662"/>
          </a:xfrm>
          <a:ln w="28575">
            <a:solidFill>
              <a:srgbClr val="000000"/>
            </a:solidFill>
          </a:ln>
        </p:spPr>
      </p:pic>
      <p:pic>
        <p:nvPicPr>
          <p:cNvPr id="21508" name="Image 6" descr="IMG_3075.JPG"/>
          <p:cNvPicPr>
            <a:picLocks noChangeAspect="1"/>
          </p:cNvPicPr>
          <p:nvPr/>
        </p:nvPicPr>
        <p:blipFill>
          <a:blip r:embed="rId3"/>
          <a:srcRect b="24168"/>
          <a:stretch>
            <a:fillRect/>
          </a:stretch>
        </p:blipFill>
        <p:spPr bwMode="auto">
          <a:xfrm>
            <a:off x="5076825" y="1700213"/>
            <a:ext cx="3489325" cy="35290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1509" name="Groupe 5"/>
          <p:cNvGrpSpPr>
            <a:grpSpLocks/>
          </p:cNvGrpSpPr>
          <p:nvPr/>
        </p:nvGrpSpPr>
        <p:grpSpPr bwMode="auto">
          <a:xfrm>
            <a:off x="2124075" y="765175"/>
            <a:ext cx="5111750" cy="719138"/>
            <a:chOff x="970801" y="908050"/>
            <a:chExt cx="14009488" cy="988829"/>
          </a:xfrm>
        </p:grpSpPr>
        <p:sp>
          <p:nvSpPr>
            <p:cNvPr id="8" name="Rectangle à coins arrondis 7">
              <a:hlinkClick r:id="rId4" action="ppaction://hlinkfile"/>
            </p:cNvPr>
            <p:cNvSpPr/>
            <p:nvPr/>
          </p:nvSpPr>
          <p:spPr bwMode="auto">
            <a:xfrm>
              <a:off x="970801" y="908050"/>
              <a:ext cx="14009488" cy="988829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fr-BE">
                <a:solidFill>
                  <a:schemeClr val="tx1"/>
                </a:solidFill>
                <a:latin typeface="Times New Roman" pitchFamily="84" charset="0"/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1366723" y="997547"/>
              <a:ext cx="13613566" cy="5500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Les obstacles agressifs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ChangeArrowheads="1"/>
          </p:cNvSpPr>
          <p:nvPr/>
        </p:nvSpPr>
        <p:spPr bwMode="auto">
          <a:xfrm>
            <a:off x="1042988" y="404813"/>
            <a:ext cx="2665412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pic>
        <p:nvPicPr>
          <p:cNvPr id="22531" name="Picture 18" descr="IMG_1951"/>
          <p:cNvPicPr>
            <a:picLocks noChangeAspect="1" noChangeArrowheads="1"/>
          </p:cNvPicPr>
          <p:nvPr/>
        </p:nvPicPr>
        <p:blipFill>
          <a:blip r:embed="rId2">
            <a:lum bright="12000" contrast="12000"/>
          </a:blip>
          <a:srcRect l="41763" t="35004" r="19032" b="23352"/>
          <a:stretch>
            <a:fillRect/>
          </a:stretch>
        </p:blipFill>
        <p:spPr bwMode="auto">
          <a:xfrm>
            <a:off x="4140200" y="1916113"/>
            <a:ext cx="4879975" cy="38893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2532" name="Picture 19" descr="1"/>
          <p:cNvPicPr>
            <a:picLocks noChangeAspect="1" noChangeArrowheads="1"/>
          </p:cNvPicPr>
          <p:nvPr/>
        </p:nvPicPr>
        <p:blipFill>
          <a:blip r:embed="rId3"/>
          <a:srcRect l="9435" t="7547" r="11319" b="9431"/>
          <a:stretch>
            <a:fillRect/>
          </a:stretch>
        </p:blipFill>
        <p:spPr bwMode="auto">
          <a:xfrm>
            <a:off x="395288" y="2205038"/>
            <a:ext cx="3298825" cy="259238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22533" name="Groupe 6"/>
          <p:cNvGrpSpPr>
            <a:grpSpLocks/>
          </p:cNvGrpSpPr>
          <p:nvPr/>
        </p:nvGrpSpPr>
        <p:grpSpPr bwMode="auto">
          <a:xfrm>
            <a:off x="2124075" y="765175"/>
            <a:ext cx="5111750" cy="719138"/>
            <a:chOff x="970801" y="908050"/>
            <a:chExt cx="14009488" cy="988829"/>
          </a:xfrm>
        </p:grpSpPr>
        <p:sp>
          <p:nvSpPr>
            <p:cNvPr id="9" name="Rectangle à coins arrondis 8">
              <a:hlinkClick r:id="rId4" action="ppaction://hlinkfile"/>
            </p:cNvPr>
            <p:cNvSpPr/>
            <p:nvPr/>
          </p:nvSpPr>
          <p:spPr bwMode="auto">
            <a:xfrm>
              <a:off x="970801" y="908050"/>
              <a:ext cx="14009488" cy="988829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fr-BE">
                <a:solidFill>
                  <a:schemeClr val="tx1"/>
                </a:solidFill>
                <a:latin typeface="Times New Roman" pitchFamily="84" charset="0"/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1366723" y="997547"/>
              <a:ext cx="13613566" cy="5500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Les obstacles agressifs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ChangeArrowheads="1"/>
          </p:cNvSpPr>
          <p:nvPr/>
        </p:nvSpPr>
        <p:spPr bwMode="auto">
          <a:xfrm>
            <a:off x="1042988" y="404813"/>
            <a:ext cx="2665412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grpSp>
        <p:nvGrpSpPr>
          <p:cNvPr id="23555" name="Groupe 8"/>
          <p:cNvGrpSpPr>
            <a:grpSpLocks/>
          </p:cNvGrpSpPr>
          <p:nvPr/>
        </p:nvGrpSpPr>
        <p:grpSpPr bwMode="auto">
          <a:xfrm>
            <a:off x="2124075" y="765175"/>
            <a:ext cx="5111750" cy="773113"/>
            <a:chOff x="970801" y="908050"/>
            <a:chExt cx="14009488" cy="1062854"/>
          </a:xfrm>
        </p:grpSpPr>
        <p:sp>
          <p:nvSpPr>
            <p:cNvPr id="10" name="Rectangle à coins arrondis 9">
              <a:hlinkClick r:id="rId2" action="ppaction://hlinkfile"/>
            </p:cNvPr>
            <p:cNvSpPr/>
            <p:nvPr/>
          </p:nvSpPr>
          <p:spPr bwMode="auto">
            <a:xfrm>
              <a:off x="970801" y="908050"/>
              <a:ext cx="14009488" cy="988829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fr-BE">
                <a:solidFill>
                  <a:schemeClr val="tx1"/>
                </a:solidFill>
                <a:latin typeface="Times New Roman" pitchFamily="84" charset="0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366723" y="997531"/>
              <a:ext cx="13613566" cy="9733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Les obstacles agressifs</a:t>
              </a:r>
            </a:p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Liste</a:t>
              </a:r>
            </a:p>
          </p:txBody>
        </p:sp>
      </p:grp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39750" y="1989138"/>
            <a:ext cx="8281988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fr-BE" sz="2000" b="1" dirty="0">
                <a:latin typeface="+mj-lt"/>
              </a:rPr>
              <a:t> Les têtes d’aqueduc ou têtes d’enfouissement de fossés,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fr-BE" sz="2000" b="1" dirty="0">
                <a:latin typeface="+mj-lt"/>
              </a:rPr>
              <a:t> Les maçonneries, bordures, rochers de plus de 20 cm de hauteur hors sol,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fr-BE" sz="2000" b="1" dirty="0">
                <a:latin typeface="+mj-lt"/>
              </a:rPr>
              <a:t> Les arbres de + 30 cm de circonférence,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fr-BE" sz="2000" b="1" dirty="0">
                <a:latin typeface="+mj-lt"/>
              </a:rPr>
              <a:t> Les poteaux d’éclairage de + 10 cm non EN 12767,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fr-BE" sz="2000" b="1" dirty="0">
                <a:latin typeface="+mj-lt"/>
              </a:rPr>
              <a:t> Les supports de signalisation de + 9 cm non EN 12767,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fr-BE" sz="2000" b="1" dirty="0">
                <a:latin typeface="+mj-lt"/>
              </a:rPr>
              <a:t> Les “mauvaises” barrières de sécurité,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fr-BE" sz="2000" b="1" dirty="0">
                <a:latin typeface="+mj-lt"/>
              </a:rPr>
              <a:t> Les appuis d’ouvrage d’art, les portiques,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fr-BE" sz="2000" b="1" dirty="0">
                <a:latin typeface="+mj-lt"/>
              </a:rPr>
              <a:t> Les talus de déblai ou de remblai,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fr-BE" sz="2000" b="1" dirty="0">
                <a:latin typeface="+mj-lt"/>
              </a:rPr>
              <a:t> Les terre-pleins centraux de - 12 m de largeur,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fr-BE" sz="2000" b="1" dirty="0">
                <a:latin typeface="+mj-lt"/>
              </a:rPr>
              <a:t> </a:t>
            </a:r>
            <a:r>
              <a:rPr lang="fr-BE" sz="2000" dirty="0">
                <a:latin typeface="+mj-lt"/>
              </a:rPr>
              <a:t>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ChangeArrowheads="1"/>
          </p:cNvSpPr>
          <p:nvPr/>
        </p:nvSpPr>
        <p:spPr bwMode="auto">
          <a:xfrm>
            <a:off x="1042988" y="404813"/>
            <a:ext cx="2665412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grpSp>
        <p:nvGrpSpPr>
          <p:cNvPr id="24579" name="Groupe 8"/>
          <p:cNvGrpSpPr>
            <a:grpSpLocks/>
          </p:cNvGrpSpPr>
          <p:nvPr/>
        </p:nvGrpSpPr>
        <p:grpSpPr bwMode="auto">
          <a:xfrm>
            <a:off x="2124075" y="765175"/>
            <a:ext cx="5111750" cy="773113"/>
            <a:chOff x="970801" y="908050"/>
            <a:chExt cx="14009488" cy="1062854"/>
          </a:xfrm>
        </p:grpSpPr>
        <p:sp>
          <p:nvSpPr>
            <p:cNvPr id="10" name="Rectangle à coins arrondis 9">
              <a:hlinkClick r:id="rId2" action="ppaction://hlinkfile"/>
            </p:cNvPr>
            <p:cNvSpPr/>
            <p:nvPr/>
          </p:nvSpPr>
          <p:spPr bwMode="auto">
            <a:xfrm>
              <a:off x="970801" y="908050"/>
              <a:ext cx="14009488" cy="988829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fr-BE">
                <a:solidFill>
                  <a:schemeClr val="tx1"/>
                </a:solidFill>
                <a:latin typeface="Times New Roman" pitchFamily="84" charset="0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366723" y="997531"/>
              <a:ext cx="13613566" cy="9733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Les obstacles non agressifs</a:t>
              </a:r>
            </a:p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Liste</a:t>
              </a:r>
            </a:p>
          </p:txBody>
        </p:sp>
      </p:grp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84213" y="1989138"/>
            <a:ext cx="7991475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fr-BE" sz="2000" b="1" dirty="0">
                <a:latin typeface="+mn-lt"/>
              </a:rPr>
              <a:t> Les supports à sécurité passive suivant la EN12767 (poteaux d’éclairage, supports de signalisation…),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fr-BE" sz="2000" b="1" dirty="0">
                <a:latin typeface="+mn-lt"/>
              </a:rPr>
              <a:t> Les supports de signalisation de diamètre </a:t>
            </a:r>
            <a:r>
              <a:rPr lang="fr-BE" sz="2000" b="1" dirty="0">
                <a:latin typeface="+mn-lt"/>
                <a:cs typeface="Arial" charset="0"/>
              </a:rPr>
              <a:t>≤</a:t>
            </a:r>
            <a:r>
              <a:rPr lang="fr-BE" sz="2000" b="1" dirty="0">
                <a:latin typeface="+mn-lt"/>
              </a:rPr>
              <a:t> 9 cm,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fr-BE" sz="2000" b="1" dirty="0">
                <a:latin typeface="+mn-lt"/>
              </a:rPr>
              <a:t> Les buissons, haies et autres plantations arbustives de circonférence &gt; 30 cm,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fr-BE" sz="2000" b="1" dirty="0">
                <a:latin typeface="+mn-lt"/>
              </a:rPr>
              <a:t> Les passages de caniveaux biseautés,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fr-BE" sz="2000" b="1" dirty="0">
                <a:latin typeface="+mn-lt"/>
              </a:rPr>
              <a:t> Les bornes téléphoniques d’urgence,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fr-BE" sz="2000" b="1" dirty="0">
                <a:latin typeface="+mn-lt"/>
              </a:rPr>
              <a:t> Les bordures et maçonneries perpendiculaires à l’axe d’une hauteur &lt; à 20 cm,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fr-BE" sz="2000" b="1" dirty="0">
                <a:latin typeface="+mn-lt"/>
              </a:rPr>
              <a:t> Les maçonneries parallèles à l’axe d’une hauteur &lt; 50 cm et dont les deux extrémités sont biseautées (&lt; 30°).</a:t>
            </a:r>
          </a:p>
        </p:txBody>
      </p:sp>
      <p:sp>
        <p:nvSpPr>
          <p:cNvPr id="9" name="Rectangle à coins arrondis 8"/>
          <p:cNvSpPr>
            <a:spLocks noChangeArrowheads="1"/>
          </p:cNvSpPr>
          <p:nvPr/>
        </p:nvSpPr>
        <p:spPr bwMode="auto">
          <a:xfrm>
            <a:off x="3059113" y="1989138"/>
            <a:ext cx="5329237" cy="431800"/>
          </a:xfrm>
          <a:prstGeom prst="roundRect">
            <a:avLst>
              <a:gd name="adj" fmla="val 16667"/>
            </a:avLst>
          </a:prstGeom>
          <a:noFill/>
          <a:ln w="66675" cmpd="thinThick" algn="ctr">
            <a:solidFill>
              <a:srgbClr val="C00000"/>
            </a:solidFill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042988" y="404813"/>
            <a:ext cx="2665412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395288" y="1196975"/>
            <a:ext cx="8569325" cy="32623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BE" sz="2800" b="1" u="sng" dirty="0">
                <a:solidFill>
                  <a:srgbClr val="002060"/>
                </a:solidFill>
                <a:latin typeface="+mj-lt"/>
              </a:rPr>
              <a:t>Que faut-il traiter ?</a:t>
            </a:r>
          </a:p>
          <a:p>
            <a:pPr>
              <a:defRPr/>
            </a:pPr>
            <a:endParaRPr lang="fr-BE" sz="1800" dirty="0"/>
          </a:p>
          <a:p>
            <a:pPr>
              <a:defRPr/>
            </a:pPr>
            <a:r>
              <a:rPr lang="fr-BE" sz="3200" dirty="0">
                <a:solidFill>
                  <a:srgbClr val="800000"/>
                </a:solidFill>
                <a:latin typeface="+mj-lt"/>
              </a:rPr>
              <a:t>Tout obstacle </a:t>
            </a:r>
            <a:r>
              <a:rPr lang="fr-BE" sz="3200" u="sng" dirty="0">
                <a:solidFill>
                  <a:srgbClr val="800000"/>
                </a:solidFill>
                <a:latin typeface="+mj-lt"/>
              </a:rPr>
              <a:t>agressif</a:t>
            </a:r>
            <a:r>
              <a:rPr lang="fr-BE" sz="3200" dirty="0">
                <a:solidFill>
                  <a:srgbClr val="800000"/>
                </a:solidFill>
                <a:latin typeface="+mj-lt"/>
              </a:rPr>
              <a:t> situé dans la </a:t>
            </a:r>
            <a:r>
              <a:rPr lang="fr-BE" sz="3200" u="sng" dirty="0">
                <a:solidFill>
                  <a:srgbClr val="800000"/>
                </a:solidFill>
                <a:latin typeface="+mj-lt"/>
              </a:rPr>
              <a:t>zone de sécurité</a:t>
            </a:r>
          </a:p>
          <a:p>
            <a:pPr>
              <a:defRPr/>
            </a:pPr>
            <a:endParaRPr lang="fr-BE" sz="1800" dirty="0"/>
          </a:p>
          <a:p>
            <a:pPr>
              <a:defRPr/>
            </a:pPr>
            <a:r>
              <a:rPr lang="fr-BE" sz="2800" b="1" u="sng" dirty="0">
                <a:solidFill>
                  <a:srgbClr val="002060"/>
                </a:solidFill>
                <a:latin typeface="+mj-lt"/>
              </a:rPr>
              <a:t>Comment traiter ?</a:t>
            </a:r>
          </a:p>
          <a:p>
            <a:pPr>
              <a:defRPr/>
            </a:pPr>
            <a:endParaRPr lang="fr-BE" sz="1800" dirty="0"/>
          </a:p>
          <a:p>
            <a:pPr>
              <a:defRPr/>
            </a:pPr>
            <a:r>
              <a:rPr lang="fr-BE" sz="3200" dirty="0">
                <a:latin typeface="+mj-lt"/>
              </a:rPr>
              <a:t>Par la pose d’une barrière de sécurité? </a:t>
            </a:r>
            <a:endParaRPr lang="fr-BE" sz="3200" u="sng" dirty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288" y="4652963"/>
            <a:ext cx="244792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BE" sz="3200" dirty="0">
                <a:latin typeface="+mj-lt"/>
              </a:rPr>
              <a:t>Oui et Non</a:t>
            </a:r>
            <a:endParaRPr lang="fr-BE" dirty="0"/>
          </a:p>
        </p:txBody>
      </p:sp>
      <p:sp>
        <p:nvSpPr>
          <p:cNvPr id="5" name="Rectangle 4"/>
          <p:cNvSpPr/>
          <p:nvPr/>
        </p:nvSpPr>
        <p:spPr>
          <a:xfrm>
            <a:off x="3708400" y="4652963"/>
            <a:ext cx="47513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BE" sz="3200" dirty="0">
                <a:latin typeface="+mj-lt"/>
              </a:rPr>
              <a:t>=&gt;        Non et Oui</a:t>
            </a:r>
          </a:p>
        </p:txBody>
      </p:sp>
      <p:sp>
        <p:nvSpPr>
          <p:cNvPr id="6" name="Rectangle 5"/>
          <p:cNvSpPr/>
          <p:nvPr/>
        </p:nvSpPr>
        <p:spPr>
          <a:xfrm>
            <a:off x="1619250" y="5445125"/>
            <a:ext cx="6481763" cy="58420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BE" sz="3200" dirty="0">
                <a:solidFill>
                  <a:srgbClr val="800000"/>
                </a:solidFill>
                <a:latin typeface="+mj-lt"/>
              </a:rPr>
              <a:t>Suivant la </a:t>
            </a:r>
            <a:r>
              <a:rPr lang="fr-BE" sz="3200" u="sng" dirty="0">
                <a:solidFill>
                  <a:srgbClr val="800000"/>
                </a:solidFill>
                <a:latin typeface="+mj-lt"/>
              </a:rPr>
              <a:t>méthode S.D.F.I.</a:t>
            </a:r>
            <a:endParaRPr lang="fr-BE" sz="320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116013" y="1412875"/>
            <a:ext cx="6337300" cy="1600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fr-BE" sz="2800" u="sng" dirty="0">
                <a:solidFill>
                  <a:srgbClr val="002060"/>
                </a:solidFill>
                <a:latin typeface="+mj-lt"/>
              </a:rPr>
              <a:t>Pourquoi traiter les obstacles latéraux ?</a:t>
            </a:r>
          </a:p>
          <a:p>
            <a:pPr algn="ctr">
              <a:spcBef>
                <a:spcPct val="50000"/>
              </a:spcBef>
              <a:defRPr/>
            </a:pPr>
            <a:endParaRPr kumimoji="1" lang="fr-BE" sz="2800" u="sng" dirty="0"/>
          </a:p>
        </p:txBody>
      </p:sp>
      <p:sp>
        <p:nvSpPr>
          <p:cNvPr id="9219" name="Rectangle 16"/>
          <p:cNvSpPr>
            <a:spLocks noChangeArrowheads="1"/>
          </p:cNvSpPr>
          <p:nvPr/>
        </p:nvSpPr>
        <p:spPr bwMode="auto">
          <a:xfrm>
            <a:off x="971550" y="404813"/>
            <a:ext cx="3095625" cy="9366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grpSp>
        <p:nvGrpSpPr>
          <p:cNvPr id="9220" name="Groupe 16"/>
          <p:cNvGrpSpPr>
            <a:grpSpLocks/>
          </p:cNvGrpSpPr>
          <p:nvPr/>
        </p:nvGrpSpPr>
        <p:grpSpPr bwMode="auto">
          <a:xfrm>
            <a:off x="3492500" y="908050"/>
            <a:ext cx="1655763" cy="433388"/>
            <a:chOff x="3491880" y="908050"/>
            <a:chExt cx="1656184" cy="432718"/>
          </a:xfrm>
        </p:grpSpPr>
        <p:sp>
          <p:nvSpPr>
            <p:cNvPr id="7" name="Rectangle à coins arrondis 6"/>
            <p:cNvSpPr/>
            <p:nvPr/>
          </p:nvSpPr>
          <p:spPr bwMode="auto">
            <a:xfrm>
              <a:off x="3491880" y="908720"/>
              <a:ext cx="1656184" cy="432048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fr-BE">
                <a:solidFill>
                  <a:schemeClr val="tx1"/>
                </a:solidFill>
                <a:latin typeface="Times New Roman" pitchFamily="84" charset="0"/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3779291" y="908050"/>
              <a:ext cx="1063895" cy="3994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Enjeux</a:t>
              </a:r>
            </a:p>
          </p:txBody>
        </p:sp>
      </p:grpSp>
      <p:graphicFrame>
        <p:nvGraphicFramePr>
          <p:cNvPr id="10" name="Graphique 9"/>
          <p:cNvGraphicFramePr/>
          <p:nvPr/>
        </p:nvGraphicFramePr>
        <p:xfrm>
          <a:off x="1547664" y="1556792"/>
          <a:ext cx="6124575" cy="412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Groupe 19"/>
          <p:cNvGrpSpPr>
            <a:grpSpLocks/>
          </p:cNvGrpSpPr>
          <p:nvPr/>
        </p:nvGrpSpPr>
        <p:grpSpPr bwMode="auto">
          <a:xfrm>
            <a:off x="250825" y="188913"/>
            <a:ext cx="8893175" cy="6337300"/>
            <a:chOff x="251520" y="116632"/>
            <a:chExt cx="8892480" cy="6336704"/>
          </a:xfrm>
        </p:grpSpPr>
        <p:pic>
          <p:nvPicPr>
            <p:cNvPr id="11" name="Image 10" descr="Route mortelle Huy.jpg"/>
            <p:cNvPicPr>
              <a:picLocks noChangeAspect="1"/>
            </p:cNvPicPr>
            <p:nvPr/>
          </p:nvPicPr>
          <p:blipFill>
            <a:blip r:embed="rId4"/>
            <a:srcRect b="28900"/>
            <a:stretch>
              <a:fillRect/>
            </a:stretch>
          </p:blipFill>
          <p:spPr>
            <a:xfrm>
              <a:off x="3924708" y="3213553"/>
              <a:ext cx="4457352" cy="3239783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4" name="Image 13" descr="Fareau Sambreville.jpg"/>
            <p:cNvPicPr>
              <a:picLocks noChangeAspect="1"/>
            </p:cNvPicPr>
            <p:nvPr/>
          </p:nvPicPr>
          <p:blipFill>
            <a:blip r:embed="rId5"/>
            <a:srcRect b="43329"/>
            <a:stretch>
              <a:fillRect/>
            </a:stretch>
          </p:blipFill>
          <p:spPr>
            <a:xfrm>
              <a:off x="5183498" y="332512"/>
              <a:ext cx="3960502" cy="299056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5" name="Image 14" descr="Heurte un arbre Sombreffe.jpg"/>
            <p:cNvPicPr>
              <a:picLocks noChangeAspect="1"/>
            </p:cNvPicPr>
            <p:nvPr/>
          </p:nvPicPr>
          <p:blipFill>
            <a:blip r:embed="rId6"/>
            <a:srcRect b="27861"/>
            <a:stretch>
              <a:fillRect/>
            </a:stretch>
          </p:blipFill>
          <p:spPr>
            <a:xfrm>
              <a:off x="251520" y="1269049"/>
              <a:ext cx="4501798" cy="3000093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6" name="Image 15" descr="Poteau Velaine sur Sambre.jpg"/>
            <p:cNvPicPr>
              <a:picLocks noChangeAspect="1"/>
            </p:cNvPicPr>
            <p:nvPr/>
          </p:nvPicPr>
          <p:blipFill>
            <a:blip r:embed="rId7"/>
            <a:srcRect b="35315"/>
            <a:stretch>
              <a:fillRect/>
            </a:stretch>
          </p:blipFill>
          <p:spPr>
            <a:xfrm>
              <a:off x="611855" y="3789762"/>
              <a:ext cx="3455717" cy="2587382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9" name="ZoneTexte 18"/>
            <p:cNvSpPr txBox="1"/>
            <p:nvPr/>
          </p:nvSpPr>
          <p:spPr>
            <a:xfrm>
              <a:off x="251520" y="116632"/>
              <a:ext cx="2879500" cy="1200037"/>
            </a:xfrm>
            <a:prstGeom prst="rect">
              <a:avLst/>
            </a:prstGeom>
            <a:solidFill>
              <a:srgbClr val="FF0000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BE" sz="1200" b="1" dirty="0">
                  <a:solidFill>
                    <a:schemeClr val="bg1"/>
                  </a:solidFill>
                  <a:latin typeface="+mn-lt"/>
                </a:rPr>
                <a:t>Vers l’Avenir - Namur</a:t>
              </a:r>
            </a:p>
            <a:p>
              <a:pPr>
                <a:defRPr/>
              </a:pPr>
              <a:r>
                <a:rPr lang="fr-BE" sz="1200" b="1" dirty="0">
                  <a:solidFill>
                    <a:schemeClr val="bg1"/>
                  </a:solidFill>
                  <a:latin typeface="+mn-lt"/>
                </a:rPr>
                <a:t>Edition du lundi 23/1/2012</a:t>
              </a:r>
            </a:p>
            <a:p>
              <a:pPr>
                <a:defRPr/>
              </a:pPr>
              <a:endParaRPr lang="fr-BE" sz="1200" b="1" dirty="0">
                <a:solidFill>
                  <a:schemeClr val="bg1"/>
                </a:solidFill>
                <a:latin typeface="+mn-lt"/>
              </a:endParaRPr>
            </a:p>
            <a:p>
              <a:pPr>
                <a:defRPr/>
              </a:pPr>
              <a:r>
                <a:rPr lang="fr-BE" sz="1200" b="1" dirty="0">
                  <a:solidFill>
                    <a:schemeClr val="bg1"/>
                  </a:solidFill>
                  <a:latin typeface="+mn-lt"/>
                </a:rPr>
                <a:t>3 tués</a:t>
              </a:r>
            </a:p>
            <a:p>
              <a:pPr>
                <a:defRPr/>
              </a:pPr>
              <a:r>
                <a:rPr lang="fr-BE" sz="1200" b="1" dirty="0">
                  <a:solidFill>
                    <a:schemeClr val="bg1"/>
                  </a:solidFill>
                  <a:latin typeface="+mn-lt"/>
                </a:rPr>
                <a:t>2 blessés graves</a:t>
              </a:r>
            </a:p>
            <a:p>
              <a:pPr>
                <a:defRPr/>
              </a:pPr>
              <a:r>
                <a:rPr lang="fr-BE" sz="1200" b="1" dirty="0">
                  <a:solidFill>
                    <a:schemeClr val="bg1"/>
                  </a:solidFill>
                  <a:latin typeface="+mn-lt"/>
                </a:rPr>
                <a:t>2 blessés légers</a:t>
              </a:r>
            </a:p>
          </p:txBody>
        </p:sp>
      </p:grpSp>
      <p:grpSp>
        <p:nvGrpSpPr>
          <p:cNvPr id="4" name="Groupe 22"/>
          <p:cNvGrpSpPr>
            <a:grpSpLocks/>
          </p:cNvGrpSpPr>
          <p:nvPr/>
        </p:nvGrpSpPr>
        <p:grpSpPr bwMode="auto">
          <a:xfrm>
            <a:off x="611188" y="1412875"/>
            <a:ext cx="5832475" cy="4968875"/>
            <a:chOff x="611560" y="1268760"/>
            <a:chExt cx="5832648" cy="4968552"/>
          </a:xfrm>
        </p:grpSpPr>
        <p:sp>
          <p:nvSpPr>
            <p:cNvPr id="9224" name="Ellipse 16"/>
            <p:cNvSpPr>
              <a:spLocks noChangeArrowheads="1"/>
            </p:cNvSpPr>
            <p:nvPr/>
          </p:nvSpPr>
          <p:spPr bwMode="auto">
            <a:xfrm>
              <a:off x="5652120" y="1844824"/>
              <a:ext cx="792088" cy="288032"/>
            </a:xfrm>
            <a:prstGeom prst="ellipse">
              <a:avLst/>
            </a:prstGeom>
            <a:noFill/>
            <a:ln w="19050" algn="ctr">
              <a:solidFill>
                <a:srgbClr val="C000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fr-BE"/>
            </a:p>
          </p:txBody>
        </p:sp>
        <p:sp>
          <p:nvSpPr>
            <p:cNvPr id="9225" name="Ellipse 19"/>
            <p:cNvSpPr>
              <a:spLocks noChangeArrowheads="1"/>
            </p:cNvSpPr>
            <p:nvPr/>
          </p:nvSpPr>
          <p:spPr bwMode="auto">
            <a:xfrm>
              <a:off x="2339752" y="1268760"/>
              <a:ext cx="1584176" cy="504056"/>
            </a:xfrm>
            <a:prstGeom prst="ellipse">
              <a:avLst/>
            </a:prstGeom>
            <a:noFill/>
            <a:ln w="19050" algn="ctr">
              <a:solidFill>
                <a:srgbClr val="C000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fr-BE"/>
            </a:p>
          </p:txBody>
        </p:sp>
        <p:sp>
          <p:nvSpPr>
            <p:cNvPr id="9226" name="Ellipse 20"/>
            <p:cNvSpPr>
              <a:spLocks noChangeArrowheads="1"/>
            </p:cNvSpPr>
            <p:nvPr/>
          </p:nvSpPr>
          <p:spPr bwMode="auto">
            <a:xfrm>
              <a:off x="611560" y="5877272"/>
              <a:ext cx="1224136" cy="288032"/>
            </a:xfrm>
            <a:prstGeom prst="ellipse">
              <a:avLst/>
            </a:prstGeom>
            <a:noFill/>
            <a:ln w="19050" algn="ctr">
              <a:solidFill>
                <a:srgbClr val="C000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fr-BE"/>
            </a:p>
          </p:txBody>
        </p:sp>
        <p:sp>
          <p:nvSpPr>
            <p:cNvPr id="9227" name="Ellipse 21"/>
            <p:cNvSpPr>
              <a:spLocks noChangeArrowheads="1"/>
            </p:cNvSpPr>
            <p:nvPr/>
          </p:nvSpPr>
          <p:spPr bwMode="auto">
            <a:xfrm>
              <a:off x="5148064" y="5949280"/>
              <a:ext cx="792088" cy="288032"/>
            </a:xfrm>
            <a:prstGeom prst="ellipse">
              <a:avLst/>
            </a:prstGeom>
            <a:noFill/>
            <a:ln w="19050" algn="ctr">
              <a:solidFill>
                <a:srgbClr val="C000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fr-B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ChangeArrowheads="1"/>
          </p:cNvSpPr>
          <p:nvPr/>
        </p:nvSpPr>
        <p:spPr bwMode="auto">
          <a:xfrm>
            <a:off x="1042988" y="404813"/>
            <a:ext cx="2665412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755650" y="1484313"/>
            <a:ext cx="7597775" cy="4138612"/>
          </a:xfrm>
        </p:spPr>
        <p:txBody>
          <a:bodyPr/>
          <a:lstStyle/>
          <a:p>
            <a:r>
              <a:rPr lang="fr-BE" sz="3200" smtClean="0">
                <a:solidFill>
                  <a:srgbClr val="800000"/>
                </a:solidFill>
              </a:rPr>
              <a:t>S</a:t>
            </a:r>
            <a:r>
              <a:rPr lang="fr-BE" smtClean="0">
                <a:solidFill>
                  <a:srgbClr val="002060"/>
                </a:solidFill>
              </a:rPr>
              <a:t>upprimer (ou éviter de placer)</a:t>
            </a:r>
          </a:p>
          <a:p>
            <a:r>
              <a:rPr lang="fr-BE" sz="3200" smtClean="0">
                <a:solidFill>
                  <a:srgbClr val="800000"/>
                </a:solidFill>
              </a:rPr>
              <a:t>D</a:t>
            </a:r>
            <a:r>
              <a:rPr lang="fr-BE" smtClean="0">
                <a:solidFill>
                  <a:srgbClr val="002060"/>
                </a:solidFill>
              </a:rPr>
              <a:t>éplacer (sans limites)</a:t>
            </a:r>
          </a:p>
          <a:p>
            <a:r>
              <a:rPr lang="fr-BE" sz="3200" smtClean="0">
                <a:solidFill>
                  <a:srgbClr val="800000"/>
                </a:solidFill>
              </a:rPr>
              <a:t>F</a:t>
            </a:r>
            <a:r>
              <a:rPr lang="fr-BE" smtClean="0">
                <a:solidFill>
                  <a:srgbClr val="002060"/>
                </a:solidFill>
              </a:rPr>
              <a:t>ragiliser (ou rendre non agressif)</a:t>
            </a:r>
          </a:p>
          <a:p>
            <a:pPr>
              <a:buFontTx/>
              <a:buNone/>
            </a:pPr>
            <a:r>
              <a:rPr lang="fr-BE" smtClean="0">
                <a:solidFill>
                  <a:srgbClr val="002060"/>
                </a:solidFill>
              </a:rPr>
              <a:t>    selon la norme EN 12767</a:t>
            </a:r>
          </a:p>
          <a:p>
            <a:r>
              <a:rPr lang="fr-BE" sz="3200" smtClean="0">
                <a:solidFill>
                  <a:srgbClr val="800000"/>
                </a:solidFill>
              </a:rPr>
              <a:t>I</a:t>
            </a:r>
            <a:r>
              <a:rPr lang="fr-BE" smtClean="0">
                <a:solidFill>
                  <a:srgbClr val="002060"/>
                </a:solidFill>
              </a:rPr>
              <a:t>soler (et pas protéger)</a:t>
            </a:r>
          </a:p>
        </p:txBody>
      </p:sp>
      <p:grpSp>
        <p:nvGrpSpPr>
          <p:cNvPr id="26628" name="Groupe 5"/>
          <p:cNvGrpSpPr>
            <a:grpSpLocks/>
          </p:cNvGrpSpPr>
          <p:nvPr/>
        </p:nvGrpSpPr>
        <p:grpSpPr bwMode="auto">
          <a:xfrm>
            <a:off x="2124075" y="765175"/>
            <a:ext cx="5111750" cy="719138"/>
            <a:chOff x="970801" y="908050"/>
            <a:chExt cx="14009488" cy="988829"/>
          </a:xfrm>
        </p:grpSpPr>
        <p:sp>
          <p:nvSpPr>
            <p:cNvPr id="7" name="Rectangle à coins arrondis 6">
              <a:hlinkClick r:id="rId2" action="ppaction://hlinkfile"/>
            </p:cNvPr>
            <p:cNvSpPr/>
            <p:nvPr/>
          </p:nvSpPr>
          <p:spPr bwMode="auto">
            <a:xfrm>
              <a:off x="970801" y="908050"/>
              <a:ext cx="14009488" cy="988829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fr-BE">
                <a:solidFill>
                  <a:schemeClr val="tx1"/>
                </a:solidFill>
                <a:latin typeface="Times New Roman" pitchFamily="84" charset="0"/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1366723" y="997547"/>
              <a:ext cx="13613566" cy="5500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Méthode S.D.F.I.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"/>
          <p:cNvSpPr>
            <a:spLocks noChangeArrowheads="1"/>
          </p:cNvSpPr>
          <p:nvPr/>
        </p:nvSpPr>
        <p:spPr bwMode="auto">
          <a:xfrm>
            <a:off x="1042988" y="404813"/>
            <a:ext cx="2665412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grpSp>
        <p:nvGrpSpPr>
          <p:cNvPr id="2" name="Groupe 19"/>
          <p:cNvGrpSpPr>
            <a:grpSpLocks/>
          </p:cNvGrpSpPr>
          <p:nvPr/>
        </p:nvGrpSpPr>
        <p:grpSpPr bwMode="auto">
          <a:xfrm>
            <a:off x="1042988" y="2060575"/>
            <a:ext cx="7364412" cy="2035175"/>
            <a:chOff x="1043608" y="2060848"/>
            <a:chExt cx="7364288" cy="2035175"/>
          </a:xfrm>
        </p:grpSpPr>
        <p:pic>
          <p:nvPicPr>
            <p:cNvPr id="27659" name="Picture 5" descr="poteaux et contrainte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43608" y="2060848"/>
              <a:ext cx="2971800" cy="203517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7660" name="Picture 8" descr="poteaux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36096" y="2060848"/>
              <a:ext cx="2971800" cy="203517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7661" name="Line 10"/>
            <p:cNvSpPr>
              <a:spLocks noChangeShapeType="1"/>
            </p:cNvSpPr>
            <p:nvPr/>
          </p:nvSpPr>
          <p:spPr bwMode="auto">
            <a:xfrm>
              <a:off x="4283968" y="3140968"/>
              <a:ext cx="1027113" cy="3175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endParaRPr lang="fr-BE"/>
            </a:p>
          </p:txBody>
        </p:sp>
      </p:grpSp>
      <p:sp>
        <p:nvSpPr>
          <p:cNvPr id="27652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755650" y="1484313"/>
            <a:ext cx="7597775" cy="792162"/>
          </a:xfrm>
        </p:spPr>
        <p:txBody>
          <a:bodyPr/>
          <a:lstStyle/>
          <a:p>
            <a:r>
              <a:rPr lang="fr-BE" sz="3200" smtClean="0">
                <a:solidFill>
                  <a:srgbClr val="800000"/>
                </a:solidFill>
              </a:rPr>
              <a:t>S</a:t>
            </a:r>
            <a:r>
              <a:rPr lang="fr-BE" smtClean="0">
                <a:solidFill>
                  <a:srgbClr val="002060"/>
                </a:solidFill>
              </a:rPr>
              <a:t>upprimer (ou éviter de placer)</a:t>
            </a:r>
          </a:p>
        </p:txBody>
      </p:sp>
      <p:grpSp>
        <p:nvGrpSpPr>
          <p:cNvPr id="27653" name="Groupe 5"/>
          <p:cNvGrpSpPr>
            <a:grpSpLocks/>
          </p:cNvGrpSpPr>
          <p:nvPr/>
        </p:nvGrpSpPr>
        <p:grpSpPr bwMode="auto">
          <a:xfrm>
            <a:off x="2282825" y="765175"/>
            <a:ext cx="5457825" cy="863600"/>
            <a:chOff x="1366723" y="907402"/>
            <a:chExt cx="13613566" cy="1188149"/>
          </a:xfrm>
        </p:grpSpPr>
        <p:sp>
          <p:nvSpPr>
            <p:cNvPr id="15" name="Rectangle à coins arrondis 14">
              <a:hlinkClick r:id="rId4" action="ppaction://hlinkfile"/>
            </p:cNvPr>
            <p:cNvSpPr/>
            <p:nvPr/>
          </p:nvSpPr>
          <p:spPr bwMode="auto">
            <a:xfrm>
              <a:off x="4562333" y="907402"/>
              <a:ext cx="7364419" cy="1188149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fr-BE">
                <a:solidFill>
                  <a:schemeClr val="tx1"/>
                </a:solidFill>
                <a:latin typeface="Times New Roman" pitchFamily="84" charset="0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1366723" y="996951"/>
              <a:ext cx="13613566" cy="9741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Méthode S.D.F.I.</a:t>
              </a:r>
            </a:p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Explications</a:t>
              </a:r>
            </a:p>
          </p:txBody>
        </p:sp>
      </p:grpSp>
      <p:pic>
        <p:nvPicPr>
          <p:cNvPr id="19" name="Picture 7" descr="E411 sud namur 054"/>
          <p:cNvPicPr>
            <a:picLocks noChangeAspect="1" noChangeArrowheads="1"/>
          </p:cNvPicPr>
          <p:nvPr/>
        </p:nvPicPr>
        <p:blipFill>
          <a:blip r:embed="rId5"/>
          <a:srcRect t="22563" r="10074"/>
          <a:stretch>
            <a:fillRect/>
          </a:stretch>
        </p:blipFill>
        <p:spPr bwMode="auto">
          <a:xfrm>
            <a:off x="2916238" y="4292600"/>
            <a:ext cx="3455987" cy="22320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4"/>
          <p:cNvSpPr>
            <a:spLocks noChangeArrowheads="1"/>
          </p:cNvSpPr>
          <p:nvPr/>
        </p:nvSpPr>
        <p:spPr bwMode="auto">
          <a:xfrm>
            <a:off x="1042988" y="404813"/>
            <a:ext cx="2665412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grpSp>
        <p:nvGrpSpPr>
          <p:cNvPr id="28675" name="Groupe 5"/>
          <p:cNvGrpSpPr>
            <a:grpSpLocks/>
          </p:cNvGrpSpPr>
          <p:nvPr/>
        </p:nvGrpSpPr>
        <p:grpSpPr bwMode="auto">
          <a:xfrm>
            <a:off x="2282825" y="765175"/>
            <a:ext cx="5457825" cy="863600"/>
            <a:chOff x="1366723" y="907402"/>
            <a:chExt cx="13613566" cy="1188149"/>
          </a:xfrm>
        </p:grpSpPr>
        <p:sp>
          <p:nvSpPr>
            <p:cNvPr id="36" name="Rectangle à coins arrondis 35">
              <a:hlinkClick r:id="rId2" action="ppaction://hlinkfile"/>
            </p:cNvPr>
            <p:cNvSpPr/>
            <p:nvPr/>
          </p:nvSpPr>
          <p:spPr bwMode="auto">
            <a:xfrm>
              <a:off x="4562333" y="907402"/>
              <a:ext cx="7364419" cy="1188149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fr-BE">
                <a:solidFill>
                  <a:schemeClr val="tx1"/>
                </a:solidFill>
                <a:latin typeface="Times New Roman" pitchFamily="84" charset="0"/>
              </a:endParaRP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1366723" y="996951"/>
              <a:ext cx="13613566" cy="9741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Méthode S.D.F.I.</a:t>
              </a:r>
            </a:p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Explications</a:t>
              </a:r>
            </a:p>
          </p:txBody>
        </p:sp>
      </p:grpSp>
      <p:pic>
        <p:nvPicPr>
          <p:cNvPr id="382983" name="Picture 7" descr="IMGP0038"/>
          <p:cNvPicPr>
            <a:picLocks noGrp="1" noChangeAspect="1" noChangeArrowheads="1"/>
          </p:cNvPicPr>
          <p:nvPr>
            <p:ph/>
          </p:nvPr>
        </p:nvPicPr>
        <p:blipFill>
          <a:blip r:embed="rId3">
            <a:lum bright="24000" contrast="30000"/>
          </a:blip>
          <a:srcRect l="7095" t="16733" r="21515" b="31914"/>
          <a:stretch>
            <a:fillRect/>
          </a:stretch>
        </p:blipFill>
        <p:spPr>
          <a:xfrm>
            <a:off x="179388" y="1052513"/>
            <a:ext cx="8675687" cy="4679950"/>
          </a:xfrm>
          <a:ln w="28575">
            <a:solidFill>
              <a:srgbClr val="000000"/>
            </a:solidFill>
          </a:ln>
        </p:spPr>
      </p:pic>
      <p:sp>
        <p:nvSpPr>
          <p:cNvPr id="28677" name="Text Box 2"/>
          <p:cNvSpPr txBox="1">
            <a:spLocks noChangeArrowheads="1"/>
          </p:cNvSpPr>
          <p:nvPr/>
        </p:nvSpPr>
        <p:spPr bwMode="auto">
          <a:xfrm>
            <a:off x="1116013" y="3800475"/>
            <a:ext cx="6553200" cy="6381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sz="9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fr-FR" sz="9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fr-FR" sz="900">
              <a:solidFill>
                <a:schemeClr val="bg1"/>
              </a:solidFill>
            </a:endParaRPr>
          </a:p>
        </p:txBody>
      </p:sp>
      <p:sp>
        <p:nvSpPr>
          <p:cNvPr id="28678" name="Rectangle 3"/>
          <p:cNvSpPr>
            <a:spLocks noChangeArrowheads="1"/>
          </p:cNvSpPr>
          <p:nvPr/>
        </p:nvSpPr>
        <p:spPr bwMode="auto">
          <a:xfrm>
            <a:off x="1909763" y="2338388"/>
            <a:ext cx="1841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348038" y="2060575"/>
            <a:ext cx="1439862" cy="2089150"/>
            <a:chOff x="2154" y="1434"/>
            <a:chExt cx="907" cy="1316"/>
          </a:xfrm>
        </p:grpSpPr>
        <p:sp>
          <p:nvSpPr>
            <p:cNvPr id="28690" name="Line 10"/>
            <p:cNvSpPr>
              <a:spLocks noChangeShapeType="1"/>
            </p:cNvSpPr>
            <p:nvPr/>
          </p:nvSpPr>
          <p:spPr bwMode="auto">
            <a:xfrm flipV="1">
              <a:off x="2154" y="1525"/>
              <a:ext cx="91" cy="122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fr-BE"/>
            </a:p>
          </p:txBody>
        </p:sp>
        <p:sp>
          <p:nvSpPr>
            <p:cNvPr id="28691" name="Oval 11"/>
            <p:cNvSpPr>
              <a:spLocks noChangeArrowheads="1"/>
            </p:cNvSpPr>
            <p:nvPr/>
          </p:nvSpPr>
          <p:spPr bwMode="auto">
            <a:xfrm>
              <a:off x="2245" y="1434"/>
              <a:ext cx="272" cy="272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BE"/>
            </a:p>
          </p:txBody>
        </p:sp>
        <p:sp>
          <p:nvSpPr>
            <p:cNvPr id="28692" name="Line 12"/>
            <p:cNvSpPr>
              <a:spLocks noChangeShapeType="1"/>
            </p:cNvSpPr>
            <p:nvPr/>
          </p:nvSpPr>
          <p:spPr bwMode="auto">
            <a:xfrm>
              <a:off x="2381" y="1434"/>
              <a:ext cx="45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fr-BE"/>
            </a:p>
          </p:txBody>
        </p:sp>
        <p:sp>
          <p:nvSpPr>
            <p:cNvPr id="28693" name="Oval 13"/>
            <p:cNvSpPr>
              <a:spLocks noChangeArrowheads="1"/>
            </p:cNvSpPr>
            <p:nvPr/>
          </p:nvSpPr>
          <p:spPr bwMode="auto">
            <a:xfrm>
              <a:off x="2653" y="1434"/>
              <a:ext cx="408" cy="4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BE"/>
            </a:p>
          </p:txBody>
        </p:sp>
        <p:sp>
          <p:nvSpPr>
            <p:cNvPr id="28694" name="Rectangle 14"/>
            <p:cNvSpPr>
              <a:spLocks noChangeArrowheads="1"/>
            </p:cNvSpPr>
            <p:nvPr/>
          </p:nvSpPr>
          <p:spPr bwMode="auto">
            <a:xfrm rot="235627">
              <a:off x="2245" y="1570"/>
              <a:ext cx="181" cy="4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BE"/>
            </a:p>
          </p:txBody>
        </p:sp>
        <p:sp>
          <p:nvSpPr>
            <p:cNvPr id="28695" name="Rectangle 15"/>
            <p:cNvSpPr>
              <a:spLocks noChangeArrowheads="1"/>
            </p:cNvSpPr>
            <p:nvPr/>
          </p:nvSpPr>
          <p:spPr bwMode="auto">
            <a:xfrm>
              <a:off x="2381" y="1480"/>
              <a:ext cx="181" cy="3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BE"/>
            </a:p>
          </p:txBody>
        </p:sp>
        <p:sp>
          <p:nvSpPr>
            <p:cNvPr id="28696" name="Line 16"/>
            <p:cNvSpPr>
              <a:spLocks noChangeShapeType="1"/>
            </p:cNvSpPr>
            <p:nvPr/>
          </p:nvSpPr>
          <p:spPr bwMode="auto">
            <a:xfrm>
              <a:off x="2381" y="1480"/>
              <a:ext cx="226" cy="0"/>
            </a:xfrm>
            <a:prstGeom prst="line">
              <a:avLst/>
            </a:prstGeom>
            <a:noFill/>
            <a:ln w="95250">
              <a:solidFill>
                <a:schemeClr val="bg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fr-BE"/>
            </a:p>
          </p:txBody>
        </p:sp>
        <p:sp>
          <p:nvSpPr>
            <p:cNvPr id="28697" name="Rectangle 17"/>
            <p:cNvSpPr>
              <a:spLocks noChangeArrowheads="1"/>
            </p:cNvSpPr>
            <p:nvPr/>
          </p:nvSpPr>
          <p:spPr bwMode="auto">
            <a:xfrm>
              <a:off x="2381" y="1480"/>
              <a:ext cx="227" cy="27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BE"/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 flipH="1">
            <a:off x="5940425" y="1844675"/>
            <a:ext cx="1584325" cy="2593975"/>
            <a:chOff x="2154" y="1434"/>
            <a:chExt cx="907" cy="1316"/>
          </a:xfrm>
        </p:grpSpPr>
        <p:sp>
          <p:nvSpPr>
            <p:cNvPr id="28682" name="Line 19"/>
            <p:cNvSpPr>
              <a:spLocks noChangeShapeType="1"/>
            </p:cNvSpPr>
            <p:nvPr/>
          </p:nvSpPr>
          <p:spPr bwMode="auto">
            <a:xfrm flipV="1">
              <a:off x="2154" y="1525"/>
              <a:ext cx="91" cy="122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fr-BE"/>
            </a:p>
          </p:txBody>
        </p:sp>
        <p:sp>
          <p:nvSpPr>
            <p:cNvPr id="28683" name="Oval 20"/>
            <p:cNvSpPr>
              <a:spLocks noChangeArrowheads="1"/>
            </p:cNvSpPr>
            <p:nvPr/>
          </p:nvSpPr>
          <p:spPr bwMode="auto">
            <a:xfrm>
              <a:off x="2245" y="1434"/>
              <a:ext cx="272" cy="272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BE"/>
            </a:p>
          </p:txBody>
        </p:sp>
        <p:sp>
          <p:nvSpPr>
            <p:cNvPr id="28684" name="Line 21"/>
            <p:cNvSpPr>
              <a:spLocks noChangeShapeType="1"/>
            </p:cNvSpPr>
            <p:nvPr/>
          </p:nvSpPr>
          <p:spPr bwMode="auto">
            <a:xfrm>
              <a:off x="2381" y="1434"/>
              <a:ext cx="45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fr-BE"/>
            </a:p>
          </p:txBody>
        </p:sp>
        <p:sp>
          <p:nvSpPr>
            <p:cNvPr id="28685" name="Oval 22"/>
            <p:cNvSpPr>
              <a:spLocks noChangeArrowheads="1"/>
            </p:cNvSpPr>
            <p:nvPr/>
          </p:nvSpPr>
          <p:spPr bwMode="auto">
            <a:xfrm>
              <a:off x="2653" y="1434"/>
              <a:ext cx="408" cy="4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BE"/>
            </a:p>
          </p:txBody>
        </p:sp>
        <p:sp>
          <p:nvSpPr>
            <p:cNvPr id="28686" name="Rectangle 23"/>
            <p:cNvSpPr>
              <a:spLocks noChangeArrowheads="1"/>
            </p:cNvSpPr>
            <p:nvPr/>
          </p:nvSpPr>
          <p:spPr bwMode="auto">
            <a:xfrm rot="235627">
              <a:off x="2245" y="1570"/>
              <a:ext cx="181" cy="4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BE"/>
            </a:p>
          </p:txBody>
        </p:sp>
        <p:sp>
          <p:nvSpPr>
            <p:cNvPr id="28687" name="Rectangle 24"/>
            <p:cNvSpPr>
              <a:spLocks noChangeArrowheads="1"/>
            </p:cNvSpPr>
            <p:nvPr/>
          </p:nvSpPr>
          <p:spPr bwMode="auto">
            <a:xfrm>
              <a:off x="2381" y="1480"/>
              <a:ext cx="181" cy="3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BE"/>
            </a:p>
          </p:txBody>
        </p:sp>
        <p:sp>
          <p:nvSpPr>
            <p:cNvPr id="28688" name="Line 25"/>
            <p:cNvSpPr>
              <a:spLocks noChangeShapeType="1"/>
            </p:cNvSpPr>
            <p:nvPr/>
          </p:nvSpPr>
          <p:spPr bwMode="auto">
            <a:xfrm>
              <a:off x="2381" y="1480"/>
              <a:ext cx="226" cy="0"/>
            </a:xfrm>
            <a:prstGeom prst="line">
              <a:avLst/>
            </a:prstGeom>
            <a:noFill/>
            <a:ln w="95250">
              <a:solidFill>
                <a:schemeClr val="bg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fr-BE"/>
            </a:p>
          </p:txBody>
        </p:sp>
        <p:sp>
          <p:nvSpPr>
            <p:cNvPr id="28689" name="Rectangle 26"/>
            <p:cNvSpPr>
              <a:spLocks noChangeArrowheads="1"/>
            </p:cNvSpPr>
            <p:nvPr/>
          </p:nvSpPr>
          <p:spPr bwMode="auto">
            <a:xfrm>
              <a:off x="2381" y="1480"/>
              <a:ext cx="227" cy="27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BE"/>
            </a:p>
          </p:txBody>
        </p:sp>
      </p:grpSp>
      <p:sp>
        <p:nvSpPr>
          <p:cNvPr id="30" name="Espace réservé du texte 2"/>
          <p:cNvSpPr txBox="1">
            <a:spLocks/>
          </p:cNvSpPr>
          <p:nvPr/>
        </p:nvSpPr>
        <p:spPr>
          <a:xfrm>
            <a:off x="755650" y="1484313"/>
            <a:ext cx="7597775" cy="720725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fr-BE" sz="3200" b="1" kern="0" dirty="0">
                <a:solidFill>
                  <a:srgbClr val="800000"/>
                </a:solidFill>
                <a:latin typeface="+mn-lt"/>
              </a:rPr>
              <a:t>D</a:t>
            </a:r>
            <a:r>
              <a:rPr lang="fr-BE" sz="1800" b="1" kern="0" dirty="0">
                <a:solidFill>
                  <a:srgbClr val="002060"/>
                </a:solidFill>
                <a:latin typeface="+mn-lt"/>
              </a:rPr>
              <a:t>éplacer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82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35434 -1.85185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4"/>
          <p:cNvSpPr>
            <a:spLocks noChangeArrowheads="1"/>
          </p:cNvSpPr>
          <p:nvPr/>
        </p:nvSpPr>
        <p:spPr bwMode="auto">
          <a:xfrm>
            <a:off x="1042988" y="404813"/>
            <a:ext cx="2665412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grpSp>
        <p:nvGrpSpPr>
          <p:cNvPr id="29699" name="Groupe 5"/>
          <p:cNvGrpSpPr>
            <a:grpSpLocks/>
          </p:cNvGrpSpPr>
          <p:nvPr/>
        </p:nvGrpSpPr>
        <p:grpSpPr bwMode="auto">
          <a:xfrm>
            <a:off x="2282825" y="765175"/>
            <a:ext cx="5457825" cy="863600"/>
            <a:chOff x="1366723" y="907402"/>
            <a:chExt cx="13613566" cy="1188149"/>
          </a:xfrm>
        </p:grpSpPr>
        <p:sp>
          <p:nvSpPr>
            <p:cNvPr id="19" name="Rectangle à coins arrondis 18">
              <a:hlinkClick r:id="rId2" action="ppaction://hlinkfile"/>
            </p:cNvPr>
            <p:cNvSpPr/>
            <p:nvPr/>
          </p:nvSpPr>
          <p:spPr bwMode="auto">
            <a:xfrm>
              <a:off x="4562333" y="907402"/>
              <a:ext cx="7364419" cy="1188149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fr-BE">
                <a:solidFill>
                  <a:schemeClr val="tx1"/>
                </a:solidFill>
                <a:latin typeface="Times New Roman" pitchFamily="84" charset="0"/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366723" y="996951"/>
              <a:ext cx="13613566" cy="9741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Méthode S.D.F.I.</a:t>
              </a:r>
            </a:p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Explications</a:t>
              </a:r>
            </a:p>
          </p:txBody>
        </p:sp>
      </p:grpSp>
      <p:pic>
        <p:nvPicPr>
          <p:cNvPr id="29700" name="Picture 4" descr="ARBRE TRPOP PR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1844675"/>
            <a:ext cx="36099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2916238" y="1844675"/>
            <a:ext cx="3581400" cy="4572000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BE"/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987675" y="2565400"/>
            <a:ext cx="2438400" cy="3352800"/>
            <a:chOff x="1872" y="1440"/>
            <a:chExt cx="1536" cy="2112"/>
          </a:xfrm>
        </p:grpSpPr>
        <p:sp>
          <p:nvSpPr>
            <p:cNvPr id="29707" name="Line 7"/>
            <p:cNvSpPr>
              <a:spLocks noChangeShapeType="1"/>
            </p:cNvSpPr>
            <p:nvPr/>
          </p:nvSpPr>
          <p:spPr bwMode="auto">
            <a:xfrm>
              <a:off x="2256" y="1728"/>
              <a:ext cx="1152" cy="182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9708" name="Text Box 8"/>
            <p:cNvSpPr txBox="1">
              <a:spLocks noChangeArrowheads="1"/>
            </p:cNvSpPr>
            <p:nvPr/>
          </p:nvSpPr>
          <p:spPr bwMode="auto">
            <a:xfrm>
              <a:off x="1872" y="1440"/>
              <a:ext cx="923" cy="306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hlink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fr-FR" b="1">
                  <a:solidFill>
                    <a:schemeClr val="hlink"/>
                  </a:solidFill>
                  <a:latin typeface="Arial Black" pitchFamily="34" charset="0"/>
                </a:rPr>
                <a:t>Enlever</a:t>
              </a: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3203575" y="1916113"/>
            <a:ext cx="2970213" cy="1676400"/>
            <a:chOff x="1920" y="1056"/>
            <a:chExt cx="1871" cy="1056"/>
          </a:xfrm>
        </p:grpSpPr>
        <p:sp>
          <p:nvSpPr>
            <p:cNvPr id="29705" name="Line 23"/>
            <p:cNvSpPr>
              <a:spLocks noChangeShapeType="1"/>
            </p:cNvSpPr>
            <p:nvPr/>
          </p:nvSpPr>
          <p:spPr bwMode="auto">
            <a:xfrm>
              <a:off x="3120" y="1344"/>
              <a:ext cx="671" cy="76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9706" name="Rectangle 24"/>
            <p:cNvSpPr>
              <a:spLocks noChangeArrowheads="1"/>
            </p:cNvSpPr>
            <p:nvPr/>
          </p:nvSpPr>
          <p:spPr bwMode="auto">
            <a:xfrm>
              <a:off x="1920" y="1056"/>
              <a:ext cx="1222" cy="306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hlink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fr-FR" b="1">
                  <a:solidFill>
                    <a:schemeClr val="hlink"/>
                  </a:solidFill>
                  <a:latin typeface="Arial Black" pitchFamily="34" charset="0"/>
                </a:rPr>
                <a:t>Replanter </a:t>
              </a:r>
            </a:p>
          </p:txBody>
        </p:sp>
      </p:grpSp>
      <p:sp>
        <p:nvSpPr>
          <p:cNvPr id="17" name="Espace réservé du texte 2"/>
          <p:cNvSpPr txBox="1">
            <a:spLocks/>
          </p:cNvSpPr>
          <p:nvPr/>
        </p:nvSpPr>
        <p:spPr bwMode="auto">
          <a:xfrm>
            <a:off x="755650" y="1484313"/>
            <a:ext cx="75977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fr-BE" sz="3200" b="1" kern="0" dirty="0">
                <a:solidFill>
                  <a:srgbClr val="800000"/>
                </a:solidFill>
                <a:latin typeface="+mn-lt"/>
              </a:rPr>
              <a:t>D</a:t>
            </a:r>
            <a:r>
              <a:rPr lang="fr-BE" sz="1800" b="1" kern="0" dirty="0">
                <a:solidFill>
                  <a:srgbClr val="002060"/>
                </a:solidFill>
                <a:latin typeface="+mn-lt"/>
              </a:rPr>
              <a:t>éplacer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ChangeArrowheads="1"/>
          </p:cNvSpPr>
          <p:nvPr/>
        </p:nvSpPr>
        <p:spPr bwMode="auto">
          <a:xfrm>
            <a:off x="1042988" y="404813"/>
            <a:ext cx="2665412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sp>
        <p:nvSpPr>
          <p:cNvPr id="3072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755650" y="1484313"/>
            <a:ext cx="7597775" cy="720725"/>
          </a:xfrm>
        </p:spPr>
        <p:txBody>
          <a:bodyPr/>
          <a:lstStyle/>
          <a:p>
            <a:r>
              <a:rPr lang="fr-BE" sz="3200" smtClean="0">
                <a:solidFill>
                  <a:srgbClr val="800000"/>
                </a:solidFill>
              </a:rPr>
              <a:t>D</a:t>
            </a:r>
            <a:r>
              <a:rPr lang="fr-BE" smtClean="0">
                <a:solidFill>
                  <a:srgbClr val="002060"/>
                </a:solidFill>
              </a:rPr>
              <a:t>éplacer</a:t>
            </a:r>
          </a:p>
        </p:txBody>
      </p:sp>
      <p:pic>
        <p:nvPicPr>
          <p:cNvPr id="30724" name="Picture 9" descr="\\S114n1\Utilisateurs_DG1_CAMET\lvoos\obstacles latéraux\Nouveau guide\présentation plant aligne 18 octobre 2011\Photos\IMG_4667.JPG"/>
          <p:cNvPicPr>
            <a:picLocks noChangeAspect="1" noChangeArrowheads="1"/>
          </p:cNvPicPr>
          <p:nvPr/>
        </p:nvPicPr>
        <p:blipFill>
          <a:blip r:embed="rId2">
            <a:lum bright="20000" contrast="20000"/>
          </a:blip>
          <a:srcRect l="14581" t="850" r="22766" b="26056"/>
          <a:stretch>
            <a:fillRect/>
          </a:stretch>
        </p:blipFill>
        <p:spPr bwMode="auto">
          <a:xfrm>
            <a:off x="107950" y="2133600"/>
            <a:ext cx="4360863" cy="38163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25" name="Picture 11" descr="D:\IMG_4957.JPG"/>
          <p:cNvPicPr>
            <a:picLocks noChangeAspect="1" noChangeArrowheads="1"/>
          </p:cNvPicPr>
          <p:nvPr/>
        </p:nvPicPr>
        <p:blipFill>
          <a:blip r:embed="rId3"/>
          <a:srcRect l="21915" t="13841" r="15800" b="23105"/>
          <a:stretch>
            <a:fillRect/>
          </a:stretch>
        </p:blipFill>
        <p:spPr bwMode="auto">
          <a:xfrm>
            <a:off x="4572000" y="2133600"/>
            <a:ext cx="4291013" cy="38163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30726" name="Groupe 5"/>
          <p:cNvGrpSpPr>
            <a:grpSpLocks/>
          </p:cNvGrpSpPr>
          <p:nvPr/>
        </p:nvGrpSpPr>
        <p:grpSpPr bwMode="auto">
          <a:xfrm>
            <a:off x="2282825" y="765175"/>
            <a:ext cx="5457825" cy="863600"/>
            <a:chOff x="1366723" y="907402"/>
            <a:chExt cx="13613566" cy="1188149"/>
          </a:xfrm>
        </p:grpSpPr>
        <p:sp>
          <p:nvSpPr>
            <p:cNvPr id="10" name="Rectangle à coins arrondis 9">
              <a:hlinkClick r:id="rId4" action="ppaction://hlinkfile"/>
            </p:cNvPr>
            <p:cNvSpPr/>
            <p:nvPr/>
          </p:nvSpPr>
          <p:spPr bwMode="auto">
            <a:xfrm>
              <a:off x="4562333" y="907402"/>
              <a:ext cx="7364419" cy="1188149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fr-BE">
                <a:solidFill>
                  <a:schemeClr val="tx1"/>
                </a:solidFill>
                <a:latin typeface="Times New Roman" pitchFamily="84" charset="0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1366723" y="996951"/>
              <a:ext cx="13613566" cy="9741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Méthode S.D.F.I.</a:t>
              </a:r>
            </a:p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Explications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12"/>
          <p:cNvSpPr>
            <a:spLocks noChangeArrowheads="1"/>
          </p:cNvSpPr>
          <p:nvPr/>
        </p:nvSpPr>
        <p:spPr bwMode="auto">
          <a:xfrm>
            <a:off x="1042988" y="404813"/>
            <a:ext cx="2665412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graphicFrame>
        <p:nvGraphicFramePr>
          <p:cNvPr id="12" name="Object 2"/>
          <p:cNvGraphicFramePr>
            <a:graphicFrameLocks noChangeAspect="1"/>
          </p:cNvGraphicFramePr>
          <p:nvPr/>
        </p:nvGraphicFramePr>
        <p:xfrm>
          <a:off x="5724525" y="1844675"/>
          <a:ext cx="1981200" cy="1827213"/>
        </p:xfrm>
        <a:graphic>
          <a:graphicData uri="http://schemas.openxmlformats.org/presentationml/2006/ole">
            <p:oleObj spid="_x0000_s2050" name="CorelDRAW" r:id="rId3" imgW="1981440" imgH="1827720" progId="">
              <p:embed/>
            </p:oleObj>
          </a:graphicData>
        </a:graphic>
      </p:graphicFrame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563938" y="2636838"/>
            <a:ext cx="2720975" cy="517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fr-FR" sz="1400" b="1">
                <a:solidFill>
                  <a:schemeClr val="hlink"/>
                </a:solidFill>
                <a:latin typeface="Helvetica" pitchFamily="34" charset="0"/>
              </a:rPr>
              <a:t>Les candélabres usuels</a:t>
            </a:r>
            <a:br>
              <a:rPr lang="fr-FR" sz="1400" b="1">
                <a:solidFill>
                  <a:schemeClr val="hlink"/>
                </a:solidFill>
                <a:latin typeface="Helvetica" pitchFamily="34" charset="0"/>
              </a:rPr>
            </a:br>
            <a:r>
              <a:rPr lang="fr-FR" sz="1400" b="1">
                <a:solidFill>
                  <a:schemeClr val="hlink"/>
                </a:solidFill>
                <a:latin typeface="Helvetica" pitchFamily="34" charset="0"/>
              </a:rPr>
              <a:t>sont des obstacles dangereux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867400" y="3787775"/>
            <a:ext cx="2090738" cy="2378075"/>
            <a:chOff x="1152" y="1536"/>
            <a:chExt cx="1317" cy="1498"/>
          </a:xfrm>
        </p:grpSpPr>
        <p:graphicFrame>
          <p:nvGraphicFramePr>
            <p:cNvPr id="2052" name="Object 3">
              <a:hlinkClick r:id="rId4" action="ppaction://hlinkfile"/>
            </p:cNvPr>
            <p:cNvGraphicFramePr>
              <a:graphicFrameLocks noChangeAspect="1"/>
            </p:cNvGraphicFramePr>
            <p:nvPr/>
          </p:nvGraphicFramePr>
          <p:xfrm>
            <a:off x="1152" y="1536"/>
            <a:ext cx="1317" cy="1123"/>
          </p:xfrm>
          <a:graphic>
            <a:graphicData uri="http://schemas.openxmlformats.org/presentationml/2006/ole">
              <p:oleObj spid="_x0000_s2052" name="CorelDRAW" r:id="rId5" imgW="2090160" imgH="1783080" progId="">
                <p:embed/>
              </p:oleObj>
            </a:graphicData>
          </a:graphic>
        </p:graphicFrame>
        <p:sp>
          <p:nvSpPr>
            <p:cNvPr id="2064" name="Text Box 14"/>
            <p:cNvSpPr txBox="1">
              <a:spLocks noChangeArrowheads="1"/>
            </p:cNvSpPr>
            <p:nvPr/>
          </p:nvSpPr>
          <p:spPr bwMode="auto">
            <a:xfrm>
              <a:off x="1208" y="2708"/>
              <a:ext cx="1245" cy="32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400" b="1">
                  <a:solidFill>
                    <a:schemeClr val="hlink"/>
                  </a:solidFill>
                  <a:latin typeface="Helvetica" pitchFamily="34" charset="0"/>
                </a:rPr>
                <a:t>Certains candélabres</a:t>
              </a:r>
              <a:br>
                <a:rPr lang="fr-FR" sz="1400" b="1">
                  <a:solidFill>
                    <a:schemeClr val="hlink"/>
                  </a:solidFill>
                  <a:latin typeface="Helvetica" pitchFamily="34" charset="0"/>
                </a:rPr>
              </a:br>
              <a:r>
                <a:rPr lang="fr-FR" sz="1400" b="1">
                  <a:solidFill>
                    <a:schemeClr val="hlink"/>
                  </a:solidFill>
                  <a:latin typeface="Helvetica" pitchFamily="34" charset="0"/>
                </a:rPr>
                <a:t>sont détachables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476375" y="4221163"/>
            <a:ext cx="2030413" cy="1381125"/>
            <a:chOff x="868" y="3001"/>
            <a:chExt cx="1279" cy="870"/>
          </a:xfrm>
        </p:grpSpPr>
        <p:graphicFrame>
          <p:nvGraphicFramePr>
            <p:cNvPr id="2051" name="Object 4"/>
            <p:cNvGraphicFramePr>
              <a:graphicFrameLocks noChangeAspect="1"/>
            </p:cNvGraphicFramePr>
            <p:nvPr/>
          </p:nvGraphicFramePr>
          <p:xfrm>
            <a:off x="868" y="3001"/>
            <a:ext cx="1279" cy="399"/>
          </p:xfrm>
          <a:graphic>
            <a:graphicData uri="http://schemas.openxmlformats.org/presentationml/2006/ole">
              <p:oleObj spid="_x0000_s2051" name="CorelDRAW" r:id="rId6" imgW="2030760" imgH="632880" progId="">
                <p:embed/>
              </p:oleObj>
            </a:graphicData>
          </a:graphic>
        </p:graphicFrame>
        <p:sp>
          <p:nvSpPr>
            <p:cNvPr id="2063" name="Text Box 17"/>
            <p:cNvSpPr txBox="1">
              <a:spLocks noChangeArrowheads="1"/>
            </p:cNvSpPr>
            <p:nvPr/>
          </p:nvSpPr>
          <p:spPr bwMode="auto">
            <a:xfrm>
              <a:off x="868" y="3545"/>
              <a:ext cx="1245" cy="32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400" b="1">
                  <a:solidFill>
                    <a:schemeClr val="hlink"/>
                  </a:solidFill>
                  <a:latin typeface="Helvetica" pitchFamily="34" charset="0"/>
                </a:rPr>
                <a:t>Certains candélabres</a:t>
              </a:r>
              <a:br>
                <a:rPr lang="fr-FR" sz="1400" b="1">
                  <a:solidFill>
                    <a:schemeClr val="hlink"/>
                  </a:solidFill>
                  <a:latin typeface="Helvetica" pitchFamily="34" charset="0"/>
                </a:rPr>
              </a:br>
              <a:r>
                <a:rPr lang="fr-FR" sz="1400" b="1">
                  <a:solidFill>
                    <a:schemeClr val="hlink"/>
                  </a:solidFill>
                  <a:latin typeface="Helvetica" pitchFamily="34" charset="0"/>
                </a:rPr>
                <a:t>sont déformables</a:t>
              </a:r>
            </a:p>
          </p:txBody>
        </p:sp>
      </p:grpSp>
      <p:sp>
        <p:nvSpPr>
          <p:cNvPr id="2057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755650" y="1484313"/>
            <a:ext cx="7597775" cy="1008062"/>
          </a:xfrm>
        </p:spPr>
        <p:txBody>
          <a:bodyPr/>
          <a:lstStyle/>
          <a:p>
            <a:r>
              <a:rPr lang="fr-BE" sz="3200" smtClean="0">
                <a:solidFill>
                  <a:srgbClr val="800000"/>
                </a:solidFill>
              </a:rPr>
              <a:t>F</a:t>
            </a:r>
            <a:r>
              <a:rPr lang="fr-BE" smtClean="0">
                <a:solidFill>
                  <a:srgbClr val="002060"/>
                </a:solidFill>
              </a:rPr>
              <a:t>ragiliser (ou rendre non agressif)</a:t>
            </a:r>
          </a:p>
          <a:p>
            <a:pPr>
              <a:buFontTx/>
              <a:buNone/>
            </a:pPr>
            <a:r>
              <a:rPr lang="fr-BE" smtClean="0">
                <a:solidFill>
                  <a:srgbClr val="002060"/>
                </a:solidFill>
              </a:rPr>
              <a:t>    selon la norme EN 12767</a:t>
            </a:r>
          </a:p>
        </p:txBody>
      </p:sp>
      <p:grpSp>
        <p:nvGrpSpPr>
          <p:cNvPr id="2058" name="Groupe 5"/>
          <p:cNvGrpSpPr>
            <a:grpSpLocks/>
          </p:cNvGrpSpPr>
          <p:nvPr/>
        </p:nvGrpSpPr>
        <p:grpSpPr bwMode="auto">
          <a:xfrm>
            <a:off x="2282825" y="765175"/>
            <a:ext cx="5457825" cy="863600"/>
            <a:chOff x="1366723" y="907402"/>
            <a:chExt cx="13613566" cy="1188149"/>
          </a:xfrm>
        </p:grpSpPr>
        <p:sp>
          <p:nvSpPr>
            <p:cNvPr id="19" name="Rectangle à coins arrondis 18">
              <a:hlinkClick r:id="rId7" action="ppaction://hlinkfile"/>
            </p:cNvPr>
            <p:cNvSpPr/>
            <p:nvPr/>
          </p:nvSpPr>
          <p:spPr bwMode="auto">
            <a:xfrm>
              <a:off x="4562333" y="907402"/>
              <a:ext cx="7364419" cy="1188149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fr-BE">
                <a:solidFill>
                  <a:schemeClr val="tx1"/>
                </a:solidFill>
                <a:latin typeface="Times New Roman" pitchFamily="84" charset="0"/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366723" y="996951"/>
              <a:ext cx="13613566" cy="9741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Méthode S.D.F.I.</a:t>
              </a:r>
            </a:p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Explications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ChangeArrowheads="1"/>
          </p:cNvSpPr>
          <p:nvPr/>
        </p:nvSpPr>
        <p:spPr bwMode="auto">
          <a:xfrm>
            <a:off x="1042988" y="404813"/>
            <a:ext cx="2665412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pic>
        <p:nvPicPr>
          <p:cNvPr id="10" name="Picture 4" descr="45b423374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bright="12000" contrast="6000"/>
          </a:blip>
          <a:srcRect/>
          <a:stretch>
            <a:fillRect/>
          </a:stretch>
        </p:blipFill>
        <p:spPr>
          <a:xfrm>
            <a:off x="971550" y="2565400"/>
            <a:ext cx="2865438" cy="3817938"/>
          </a:xfrm>
          <a:ln w="28575">
            <a:solidFill>
              <a:srgbClr val="000000"/>
            </a:solidFill>
          </a:ln>
        </p:spPr>
      </p:pic>
      <p:pic>
        <p:nvPicPr>
          <p:cNvPr id="5" name="Image 4" descr="systejec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2636838"/>
            <a:ext cx="4522788" cy="32353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749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755650" y="1484313"/>
            <a:ext cx="7597775" cy="1008062"/>
          </a:xfrm>
        </p:spPr>
        <p:txBody>
          <a:bodyPr/>
          <a:lstStyle/>
          <a:p>
            <a:r>
              <a:rPr lang="fr-BE" sz="3200" smtClean="0">
                <a:solidFill>
                  <a:srgbClr val="800000"/>
                </a:solidFill>
              </a:rPr>
              <a:t>F</a:t>
            </a:r>
            <a:r>
              <a:rPr lang="fr-BE" smtClean="0">
                <a:solidFill>
                  <a:srgbClr val="002060"/>
                </a:solidFill>
              </a:rPr>
              <a:t>ragiliser (ou rendre non agressif)</a:t>
            </a:r>
          </a:p>
          <a:p>
            <a:pPr>
              <a:buFontTx/>
              <a:buNone/>
            </a:pPr>
            <a:r>
              <a:rPr lang="fr-BE" smtClean="0">
                <a:solidFill>
                  <a:srgbClr val="002060"/>
                </a:solidFill>
              </a:rPr>
              <a:t>    selon la norme EN 12767</a:t>
            </a:r>
          </a:p>
        </p:txBody>
      </p:sp>
      <p:grpSp>
        <p:nvGrpSpPr>
          <p:cNvPr id="31750" name="Groupe 5"/>
          <p:cNvGrpSpPr>
            <a:grpSpLocks/>
          </p:cNvGrpSpPr>
          <p:nvPr/>
        </p:nvGrpSpPr>
        <p:grpSpPr bwMode="auto">
          <a:xfrm>
            <a:off x="2282825" y="765175"/>
            <a:ext cx="5457825" cy="863600"/>
            <a:chOff x="1366723" y="907402"/>
            <a:chExt cx="13613566" cy="1188149"/>
          </a:xfrm>
        </p:grpSpPr>
        <p:sp>
          <p:nvSpPr>
            <p:cNvPr id="13" name="Rectangle à coins arrondis 12">
              <a:hlinkClick r:id="rId4" action="ppaction://hlinkfile"/>
            </p:cNvPr>
            <p:cNvSpPr/>
            <p:nvPr/>
          </p:nvSpPr>
          <p:spPr bwMode="auto">
            <a:xfrm>
              <a:off x="4562333" y="907402"/>
              <a:ext cx="7364419" cy="1188149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fr-BE">
                <a:solidFill>
                  <a:schemeClr val="tx1"/>
                </a:solidFill>
                <a:latin typeface="Times New Roman" pitchFamily="84" charset="0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1366723" y="996951"/>
              <a:ext cx="13613566" cy="9741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Méthode S.D.F.I.</a:t>
              </a:r>
            </a:p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Explications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ChangeArrowheads="1"/>
          </p:cNvSpPr>
          <p:nvPr/>
        </p:nvSpPr>
        <p:spPr bwMode="auto">
          <a:xfrm>
            <a:off x="1042988" y="404813"/>
            <a:ext cx="2665412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sp>
        <p:nvSpPr>
          <p:cNvPr id="32771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755650" y="1484313"/>
            <a:ext cx="7597775" cy="1008062"/>
          </a:xfrm>
        </p:spPr>
        <p:txBody>
          <a:bodyPr/>
          <a:lstStyle/>
          <a:p>
            <a:r>
              <a:rPr lang="fr-BE" sz="3200" smtClean="0">
                <a:solidFill>
                  <a:srgbClr val="800000"/>
                </a:solidFill>
              </a:rPr>
              <a:t>F</a:t>
            </a:r>
            <a:r>
              <a:rPr lang="fr-BE" smtClean="0">
                <a:solidFill>
                  <a:srgbClr val="002060"/>
                </a:solidFill>
              </a:rPr>
              <a:t>ragiliser (ou rendre non agressif)</a:t>
            </a:r>
          </a:p>
          <a:p>
            <a:pPr>
              <a:buFontTx/>
              <a:buNone/>
            </a:pPr>
            <a:r>
              <a:rPr lang="fr-BE" smtClean="0">
                <a:solidFill>
                  <a:srgbClr val="002060"/>
                </a:solidFill>
              </a:rPr>
              <a:t>    selon la norme EN 12767</a:t>
            </a:r>
          </a:p>
        </p:txBody>
      </p:sp>
      <p:grpSp>
        <p:nvGrpSpPr>
          <p:cNvPr id="32772" name="Groupe 5"/>
          <p:cNvGrpSpPr>
            <a:grpSpLocks/>
          </p:cNvGrpSpPr>
          <p:nvPr/>
        </p:nvGrpSpPr>
        <p:grpSpPr bwMode="auto">
          <a:xfrm>
            <a:off x="2282825" y="765175"/>
            <a:ext cx="5457825" cy="863600"/>
            <a:chOff x="1366723" y="907402"/>
            <a:chExt cx="13613566" cy="1188149"/>
          </a:xfrm>
        </p:grpSpPr>
        <p:sp>
          <p:nvSpPr>
            <p:cNvPr id="13" name="Rectangle à coins arrondis 12">
              <a:hlinkClick r:id="rId2" action="ppaction://hlinkfile"/>
            </p:cNvPr>
            <p:cNvSpPr/>
            <p:nvPr/>
          </p:nvSpPr>
          <p:spPr bwMode="auto">
            <a:xfrm>
              <a:off x="4562333" y="907402"/>
              <a:ext cx="7364419" cy="1188149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fr-BE">
                <a:solidFill>
                  <a:schemeClr val="tx1"/>
                </a:solidFill>
                <a:latin typeface="Times New Roman" pitchFamily="84" charset="0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1366723" y="996951"/>
              <a:ext cx="13613566" cy="9741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Méthode S.D.F.I.</a:t>
              </a:r>
            </a:p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Explications</a:t>
              </a:r>
            </a:p>
          </p:txBody>
        </p:sp>
      </p:grpSp>
      <p:pic>
        <p:nvPicPr>
          <p:cNvPr id="11" name="Picture 12"/>
          <p:cNvPicPr>
            <a:picLocks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2268538" y="620713"/>
            <a:ext cx="4911725" cy="5976937"/>
          </a:xfrm>
          <a:noFill/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476375" y="1916113"/>
            <a:ext cx="6121400" cy="147796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fr-BE" sz="1800" b="1" dirty="0">
                <a:latin typeface="+mn-lt"/>
              </a:rPr>
              <a:t>Aujourd'hui (2007), les axes britanniques (principalement les </a:t>
            </a:r>
            <a:r>
              <a:rPr lang="fr-BE" sz="1800" b="1" dirty="0" err="1">
                <a:latin typeface="+mn-lt"/>
              </a:rPr>
              <a:t>RNs</a:t>
            </a:r>
            <a:r>
              <a:rPr lang="fr-BE" sz="1800" b="1" dirty="0">
                <a:latin typeface="+mn-lt"/>
              </a:rPr>
              <a:t>) sont équipés d'environ </a:t>
            </a:r>
            <a:r>
              <a:rPr lang="fr-BE" sz="1800" b="1" u="sng" dirty="0">
                <a:latin typeface="+mn-lt"/>
              </a:rPr>
              <a:t>20 000 panneaux de signalisation à sécurité passive</a:t>
            </a:r>
            <a:r>
              <a:rPr lang="fr-BE" sz="1800" b="1" dirty="0">
                <a:latin typeface="+mn-lt"/>
              </a:rPr>
              <a:t>. </a:t>
            </a:r>
            <a:r>
              <a:rPr lang="fr-BE" sz="1800" b="1" u="sng" dirty="0">
                <a:latin typeface="+mn-lt"/>
              </a:rPr>
              <a:t>Aucun décès ni blessure grave dus à un impact.</a:t>
            </a:r>
            <a:endParaRPr lang="fr-BE" sz="1800" b="1" dirty="0">
              <a:latin typeface="+mn-lt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258888" y="3860800"/>
            <a:ext cx="6624637" cy="1077913"/>
          </a:xfrm>
          <a:prstGeom prst="rect">
            <a:avLst/>
          </a:prstGeom>
          <a:solidFill>
            <a:srgbClr val="CC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/>
              <a:t>En Flandre, la sécurité passive est le standard sur les routes régionales pour l’éclairage.</a:t>
            </a:r>
          </a:p>
          <a:p>
            <a:pPr algn="ctr"/>
            <a:r>
              <a:rPr lang="fr-BE" sz="1400"/>
              <a:t>Sauf : Terrain Classe I, Zone 30 et plus de 12.5 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1042988" y="404813"/>
            <a:ext cx="2665412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pic>
        <p:nvPicPr>
          <p:cNvPr id="14" name="Picture 15" descr="DSC0318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bright="6000" contrast="12000"/>
          </a:blip>
          <a:srcRect l="17268" t="32368" r="35915" b="31981"/>
          <a:stretch>
            <a:fillRect/>
          </a:stretch>
        </p:blipFill>
        <p:spPr>
          <a:xfrm>
            <a:off x="107950" y="2492375"/>
            <a:ext cx="3808413" cy="2881313"/>
          </a:xfrm>
          <a:ln w="28575">
            <a:solidFill>
              <a:srgbClr val="000000"/>
            </a:solidFill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067175" y="2492375"/>
            <a:ext cx="4843463" cy="3024188"/>
            <a:chOff x="1248" y="1728"/>
            <a:chExt cx="3504" cy="2256"/>
          </a:xfrm>
        </p:grpSpPr>
        <p:pic>
          <p:nvPicPr>
            <p:cNvPr id="33812" name="Picture 18" descr="arbuste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48" y="1728"/>
              <a:ext cx="3504" cy="225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3813" name="Rectangle 19"/>
            <p:cNvSpPr>
              <a:spLocks noChangeArrowheads="1"/>
            </p:cNvSpPr>
            <p:nvPr/>
          </p:nvSpPr>
          <p:spPr bwMode="auto">
            <a:xfrm>
              <a:off x="1248" y="1728"/>
              <a:ext cx="3504" cy="225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fr-BE"/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6550025" y="3101975"/>
            <a:ext cx="2055813" cy="1252538"/>
            <a:chOff x="3072" y="2112"/>
            <a:chExt cx="1488" cy="912"/>
          </a:xfrm>
        </p:grpSpPr>
        <p:sp>
          <p:nvSpPr>
            <p:cNvPr id="33809" name="Line 21"/>
            <p:cNvSpPr>
              <a:spLocks noChangeShapeType="1"/>
            </p:cNvSpPr>
            <p:nvPr/>
          </p:nvSpPr>
          <p:spPr bwMode="auto">
            <a:xfrm>
              <a:off x="3072" y="2112"/>
              <a:ext cx="0" cy="81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33810" name="Line 22"/>
            <p:cNvSpPr>
              <a:spLocks noChangeShapeType="1"/>
            </p:cNvSpPr>
            <p:nvPr/>
          </p:nvSpPr>
          <p:spPr bwMode="auto">
            <a:xfrm>
              <a:off x="4560" y="2112"/>
              <a:ext cx="0" cy="912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33811" name="Line 23"/>
            <p:cNvSpPr>
              <a:spLocks noChangeShapeType="1"/>
            </p:cNvSpPr>
            <p:nvPr/>
          </p:nvSpPr>
          <p:spPr bwMode="auto">
            <a:xfrm>
              <a:off x="3792" y="2112"/>
              <a:ext cx="0" cy="81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fr-BE"/>
            </a:p>
          </p:txBody>
        </p:sp>
      </p:grp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6313488" y="2644775"/>
            <a:ext cx="2520950" cy="461963"/>
          </a:xfrm>
          <a:prstGeom prst="rect">
            <a:avLst/>
          </a:prstGeom>
          <a:solidFill>
            <a:srgbClr val="FFFF00"/>
          </a:solidFill>
          <a:ln w="28575">
            <a:solidFill>
              <a:schemeClr val="hlink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fr-FR" b="1">
                <a:solidFill>
                  <a:schemeClr val="hlink"/>
                </a:solidFill>
                <a:latin typeface="Arial Black" pitchFamily="34" charset="0"/>
              </a:rPr>
              <a:t>replanter</a:t>
            </a:r>
          </a:p>
        </p:txBody>
      </p:sp>
      <p:sp>
        <p:nvSpPr>
          <p:cNvPr id="33799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755650" y="1484313"/>
            <a:ext cx="7597775" cy="1008062"/>
          </a:xfrm>
        </p:spPr>
        <p:txBody>
          <a:bodyPr/>
          <a:lstStyle/>
          <a:p>
            <a:r>
              <a:rPr lang="fr-BE" sz="3200" smtClean="0">
                <a:solidFill>
                  <a:srgbClr val="800000"/>
                </a:solidFill>
              </a:rPr>
              <a:t>F</a:t>
            </a:r>
            <a:r>
              <a:rPr lang="fr-BE" smtClean="0">
                <a:solidFill>
                  <a:srgbClr val="002060"/>
                </a:solidFill>
              </a:rPr>
              <a:t>ragiliser (ou rendre non agressif)</a:t>
            </a:r>
          </a:p>
          <a:p>
            <a:pPr>
              <a:buFontTx/>
              <a:buNone/>
            </a:pPr>
            <a:r>
              <a:rPr lang="fr-BE" smtClean="0">
                <a:solidFill>
                  <a:srgbClr val="002060"/>
                </a:solidFill>
              </a:rPr>
              <a:t>    </a:t>
            </a:r>
            <a:r>
              <a:rPr lang="fr-BE" smtClean="0">
                <a:solidFill>
                  <a:srgbClr val="FF0000"/>
                </a:solidFill>
              </a:rPr>
              <a:t>NON</a:t>
            </a:r>
            <a:r>
              <a:rPr lang="fr-BE" smtClean="0">
                <a:solidFill>
                  <a:srgbClr val="002060"/>
                </a:solidFill>
              </a:rPr>
              <a:t>     EN 12767</a:t>
            </a:r>
          </a:p>
        </p:txBody>
      </p:sp>
      <p:pic>
        <p:nvPicPr>
          <p:cNvPr id="33800" name="Picture 8" descr="S:\Data\Media\Barrière de sécurité\réunion Présentation\présentation\photos\1 extr fran\17.JPG"/>
          <p:cNvPicPr>
            <a:picLocks noChangeAspect="1" noChangeArrowheads="1"/>
          </p:cNvPicPr>
          <p:nvPr/>
        </p:nvPicPr>
        <p:blipFill>
          <a:blip r:embed="rId4"/>
          <a:srcRect l="10068" r="9303"/>
          <a:stretch>
            <a:fillRect/>
          </a:stretch>
        </p:blipFill>
        <p:spPr bwMode="auto">
          <a:xfrm>
            <a:off x="468313" y="2349500"/>
            <a:ext cx="3743325" cy="34829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4" name="Groupe 22"/>
          <p:cNvGrpSpPr>
            <a:grpSpLocks/>
          </p:cNvGrpSpPr>
          <p:nvPr/>
        </p:nvGrpSpPr>
        <p:grpSpPr bwMode="auto">
          <a:xfrm>
            <a:off x="3851275" y="2349500"/>
            <a:ext cx="4465638" cy="3527425"/>
            <a:chOff x="3851920" y="2348880"/>
            <a:chExt cx="4464496" cy="3528392"/>
          </a:xfrm>
        </p:grpSpPr>
        <p:pic>
          <p:nvPicPr>
            <p:cNvPr id="33807" name="Picture 7" descr="S:\Data\Media\Barrière de sécurité\réunion Présentation\présentation\photos\5 solutions\3.JPG"/>
            <p:cNvPicPr>
              <a:picLocks noChangeAspect="1" noChangeArrowheads="1"/>
            </p:cNvPicPr>
            <p:nvPr/>
          </p:nvPicPr>
          <p:blipFill>
            <a:blip r:embed="rId5"/>
            <a:srcRect l="8939" r="17590"/>
            <a:stretch>
              <a:fillRect/>
            </a:stretch>
          </p:blipFill>
          <p:spPr bwMode="auto">
            <a:xfrm>
              <a:off x="4860032" y="2348880"/>
              <a:ext cx="3456384" cy="352839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3808" name="Flèche droite 21"/>
            <p:cNvSpPr>
              <a:spLocks noChangeArrowheads="1"/>
            </p:cNvSpPr>
            <p:nvPr/>
          </p:nvSpPr>
          <p:spPr bwMode="auto">
            <a:xfrm>
              <a:off x="3851920" y="4077072"/>
              <a:ext cx="1224136" cy="432048"/>
            </a:xfrm>
            <a:prstGeom prst="rightArrow">
              <a:avLst>
                <a:gd name="adj1" fmla="val 50000"/>
                <a:gd name="adj2" fmla="val 50003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fr-BE"/>
            </a:p>
          </p:txBody>
        </p:sp>
      </p:grpSp>
      <p:grpSp>
        <p:nvGrpSpPr>
          <p:cNvPr id="33802" name="Groupe 5"/>
          <p:cNvGrpSpPr>
            <a:grpSpLocks/>
          </p:cNvGrpSpPr>
          <p:nvPr/>
        </p:nvGrpSpPr>
        <p:grpSpPr bwMode="auto">
          <a:xfrm>
            <a:off x="2282825" y="765175"/>
            <a:ext cx="5457825" cy="863600"/>
            <a:chOff x="1366723" y="907402"/>
            <a:chExt cx="13613566" cy="1188149"/>
          </a:xfrm>
        </p:grpSpPr>
        <p:sp>
          <p:nvSpPr>
            <p:cNvPr id="21" name="Rectangle à coins arrondis 20">
              <a:hlinkClick r:id="rId6" action="ppaction://hlinkfile"/>
            </p:cNvPr>
            <p:cNvSpPr/>
            <p:nvPr/>
          </p:nvSpPr>
          <p:spPr bwMode="auto">
            <a:xfrm>
              <a:off x="4562333" y="907402"/>
              <a:ext cx="7364419" cy="1188149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fr-BE">
                <a:solidFill>
                  <a:schemeClr val="tx1"/>
                </a:solidFill>
                <a:latin typeface="Times New Roman" pitchFamily="84" charset="0"/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1366723" y="996951"/>
              <a:ext cx="13613566" cy="9741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Méthode S.D.F.I.</a:t>
              </a:r>
            </a:p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Explications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8"/>
          <p:cNvSpPr>
            <a:spLocks noChangeArrowheads="1"/>
          </p:cNvSpPr>
          <p:nvPr/>
        </p:nvSpPr>
        <p:spPr bwMode="auto">
          <a:xfrm>
            <a:off x="1042988" y="404813"/>
            <a:ext cx="2665412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sp>
        <p:nvSpPr>
          <p:cNvPr id="34819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755650" y="1484313"/>
            <a:ext cx="7597775" cy="649287"/>
          </a:xfrm>
        </p:spPr>
        <p:txBody>
          <a:bodyPr/>
          <a:lstStyle/>
          <a:p>
            <a:r>
              <a:rPr lang="fr-BE" sz="3200" smtClean="0">
                <a:solidFill>
                  <a:srgbClr val="800000"/>
                </a:solidFill>
              </a:rPr>
              <a:t>I</a:t>
            </a:r>
            <a:r>
              <a:rPr lang="fr-BE" smtClean="0">
                <a:solidFill>
                  <a:srgbClr val="002060"/>
                </a:solidFill>
              </a:rPr>
              <a:t>soler (et pas protéger)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76375" y="2852738"/>
            <a:ext cx="648017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fr-BE" dirty="0">
                <a:solidFill>
                  <a:srgbClr val="800000"/>
                </a:solidFill>
                <a:latin typeface="+mj-lt"/>
              </a:rPr>
              <a:t>Ce sont les </a:t>
            </a:r>
            <a:r>
              <a:rPr lang="fr-BE" b="1" dirty="0">
                <a:solidFill>
                  <a:srgbClr val="800000"/>
                </a:solidFill>
                <a:latin typeface="+mj-lt"/>
              </a:rPr>
              <a:t>usagers</a:t>
            </a:r>
            <a:r>
              <a:rPr lang="fr-BE" dirty="0">
                <a:solidFill>
                  <a:srgbClr val="800000"/>
                </a:solidFill>
                <a:latin typeface="+mj-lt"/>
              </a:rPr>
              <a:t> qu’il faut </a:t>
            </a:r>
            <a:r>
              <a:rPr lang="fr-BE" b="1" dirty="0">
                <a:solidFill>
                  <a:srgbClr val="800000"/>
                </a:solidFill>
                <a:latin typeface="+mj-lt"/>
              </a:rPr>
              <a:t>protéger</a:t>
            </a:r>
            <a:r>
              <a:rPr lang="fr-BE" dirty="0">
                <a:solidFill>
                  <a:srgbClr val="800000"/>
                </a:solidFill>
                <a:latin typeface="+mj-lt"/>
              </a:rPr>
              <a:t> et les </a:t>
            </a:r>
            <a:r>
              <a:rPr lang="fr-BE" b="1" dirty="0">
                <a:solidFill>
                  <a:srgbClr val="800000"/>
                </a:solidFill>
                <a:latin typeface="+mj-lt"/>
              </a:rPr>
              <a:t>obstacles</a:t>
            </a:r>
            <a:r>
              <a:rPr lang="fr-BE" dirty="0">
                <a:solidFill>
                  <a:srgbClr val="800000"/>
                </a:solidFill>
                <a:latin typeface="+mj-lt"/>
              </a:rPr>
              <a:t> qu’il faut </a:t>
            </a:r>
            <a:r>
              <a:rPr lang="fr-BE" b="1" dirty="0">
                <a:solidFill>
                  <a:srgbClr val="800000"/>
                </a:solidFill>
                <a:latin typeface="+mj-lt"/>
              </a:rPr>
              <a:t>isoler</a:t>
            </a:r>
          </a:p>
        </p:txBody>
      </p:sp>
      <p:grpSp>
        <p:nvGrpSpPr>
          <p:cNvPr id="34821" name="Groupe 5"/>
          <p:cNvGrpSpPr>
            <a:grpSpLocks/>
          </p:cNvGrpSpPr>
          <p:nvPr/>
        </p:nvGrpSpPr>
        <p:grpSpPr bwMode="auto">
          <a:xfrm>
            <a:off x="2282825" y="765175"/>
            <a:ext cx="5457825" cy="863600"/>
            <a:chOff x="1366723" y="907402"/>
            <a:chExt cx="13613566" cy="1188149"/>
          </a:xfrm>
        </p:grpSpPr>
        <p:sp>
          <p:nvSpPr>
            <p:cNvPr id="9" name="Rectangle à coins arrondis 8">
              <a:hlinkClick r:id="rId2" action="ppaction://hlinkfile"/>
            </p:cNvPr>
            <p:cNvSpPr/>
            <p:nvPr/>
          </p:nvSpPr>
          <p:spPr bwMode="auto">
            <a:xfrm>
              <a:off x="4562333" y="907402"/>
              <a:ext cx="7364419" cy="1188149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fr-BE">
                <a:solidFill>
                  <a:schemeClr val="tx1"/>
                </a:solidFill>
                <a:latin typeface="Times New Roman" pitchFamily="84" charset="0"/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1366723" y="996951"/>
              <a:ext cx="13613566" cy="9741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Méthode S.D.F.I.</a:t>
              </a:r>
            </a:p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Explications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1042988" y="404813"/>
            <a:ext cx="2665412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grpSp>
        <p:nvGrpSpPr>
          <p:cNvPr id="2" name="Groupe 9"/>
          <p:cNvGrpSpPr>
            <a:grpSpLocks/>
          </p:cNvGrpSpPr>
          <p:nvPr/>
        </p:nvGrpSpPr>
        <p:grpSpPr bwMode="auto">
          <a:xfrm>
            <a:off x="250825" y="1773238"/>
            <a:ext cx="8893175" cy="4124325"/>
            <a:chOff x="468313" y="1772816"/>
            <a:chExt cx="8892480" cy="4124325"/>
          </a:xfrm>
        </p:grpSpPr>
        <p:sp>
          <p:nvSpPr>
            <p:cNvPr id="9" name="Rectangle 8"/>
            <p:cNvSpPr/>
            <p:nvPr/>
          </p:nvSpPr>
          <p:spPr>
            <a:xfrm>
              <a:off x="468313" y="2707853"/>
              <a:ext cx="4031935" cy="157003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kumimoji="1" lang="fr-BE" b="1" dirty="0">
                  <a:solidFill>
                    <a:srgbClr val="FF0000"/>
                  </a:solidFill>
                  <a:latin typeface="+mj-lt"/>
                </a:rPr>
                <a:t>50 % du total des tués en Wallonie suite à une collision contre un obstacle latéral !</a:t>
              </a:r>
              <a:endParaRPr kumimoji="1" lang="fr-BE" dirty="0">
                <a:solidFill>
                  <a:schemeClr val="accent1"/>
                </a:solidFill>
                <a:latin typeface="+mj-lt"/>
              </a:endParaRPr>
            </a:p>
          </p:txBody>
        </p:sp>
        <p:graphicFrame>
          <p:nvGraphicFramePr>
            <p:cNvPr id="4" name="Graphique 3"/>
            <p:cNvGraphicFramePr/>
            <p:nvPr/>
          </p:nvGraphicFramePr>
          <p:xfrm>
            <a:off x="3236218" y="1772816"/>
            <a:ext cx="6124575" cy="41243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  <p:grpSp>
        <p:nvGrpSpPr>
          <p:cNvPr id="10244" name="Groupe 5"/>
          <p:cNvGrpSpPr>
            <a:grpSpLocks/>
          </p:cNvGrpSpPr>
          <p:nvPr/>
        </p:nvGrpSpPr>
        <p:grpSpPr bwMode="auto">
          <a:xfrm>
            <a:off x="3492500" y="908050"/>
            <a:ext cx="1655763" cy="433388"/>
            <a:chOff x="3491880" y="908050"/>
            <a:chExt cx="1656184" cy="432718"/>
          </a:xfrm>
        </p:grpSpPr>
        <p:sp>
          <p:nvSpPr>
            <p:cNvPr id="7" name="Rectangle à coins arrondis 6"/>
            <p:cNvSpPr/>
            <p:nvPr/>
          </p:nvSpPr>
          <p:spPr bwMode="auto">
            <a:xfrm>
              <a:off x="3491880" y="908720"/>
              <a:ext cx="1656184" cy="432048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fr-BE">
                <a:solidFill>
                  <a:schemeClr val="tx1"/>
                </a:solidFill>
                <a:latin typeface="Times New Roman" pitchFamily="84" charset="0"/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3779291" y="908050"/>
              <a:ext cx="1063895" cy="3994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Enjeux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9"/>
          <p:cNvSpPr>
            <a:spLocks noChangeArrowheads="1"/>
          </p:cNvSpPr>
          <p:nvPr/>
        </p:nvSpPr>
        <p:spPr bwMode="auto">
          <a:xfrm>
            <a:off x="1042988" y="404813"/>
            <a:ext cx="2665412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sp>
        <p:nvSpPr>
          <p:cNvPr id="3584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755650" y="1484313"/>
            <a:ext cx="7597775" cy="720725"/>
          </a:xfrm>
        </p:spPr>
        <p:txBody>
          <a:bodyPr/>
          <a:lstStyle/>
          <a:p>
            <a:r>
              <a:rPr lang="fr-BE" sz="3200" smtClean="0">
                <a:solidFill>
                  <a:srgbClr val="800000"/>
                </a:solidFill>
              </a:rPr>
              <a:t>I</a:t>
            </a:r>
            <a:r>
              <a:rPr lang="fr-BE" smtClean="0">
                <a:solidFill>
                  <a:srgbClr val="002060"/>
                </a:solidFill>
              </a:rPr>
              <a:t>soler (et pas protéger)</a:t>
            </a:r>
          </a:p>
        </p:txBody>
      </p:sp>
      <p:sp>
        <p:nvSpPr>
          <p:cNvPr id="35844" name="Rectangle 2"/>
          <p:cNvSpPr>
            <a:spLocks noChangeArrowheads="1"/>
          </p:cNvSpPr>
          <p:nvPr/>
        </p:nvSpPr>
        <p:spPr bwMode="auto">
          <a:xfrm>
            <a:off x="323850" y="2220913"/>
            <a:ext cx="871220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•"/>
              <a:tabLst>
                <a:tab pos="457200" algn="l"/>
              </a:tabLst>
            </a:pPr>
            <a:r>
              <a:rPr lang="fr-BE" sz="2000"/>
              <a:t>Un nombre élevé de victimes. Une barrière est en effet plus proche du bord de la route que l’obstacle qu’elle ISOLE. Elle est aussi de plus grande longueur et est, elle-même, un obstacle qui peut s’avérer très dangereux (24% des morts sur autoroutes). Ces deux données font qu’elles ont beaucoup plus de « chances » d’être percutées que les obstacles qu’elles isolent;</a:t>
            </a:r>
          </a:p>
          <a:p>
            <a:pPr>
              <a:buFontTx/>
              <a:buChar char="•"/>
              <a:tabLst>
                <a:tab pos="457200" algn="l"/>
              </a:tabLst>
            </a:pPr>
            <a:r>
              <a:rPr lang="fr-BE" sz="2000"/>
              <a:t>Elles peuvent être dangereuses pour les motards (malgré la mise en place de lisses inférieures);</a:t>
            </a:r>
          </a:p>
          <a:p>
            <a:pPr>
              <a:buFontTx/>
              <a:buChar char="•"/>
              <a:tabLst>
                <a:tab pos="457200" algn="l"/>
              </a:tabLst>
            </a:pPr>
            <a:r>
              <a:rPr lang="fr-BE" sz="2000"/>
              <a:t>Un coup d’investissement élevé soit 60 €/m </a:t>
            </a:r>
            <a:r>
              <a:rPr lang="fr-BE" sz="2000" b="1"/>
              <a:t>minimum</a:t>
            </a:r>
            <a:r>
              <a:rPr lang="fr-BE" sz="2000"/>
              <a:t>;</a:t>
            </a:r>
          </a:p>
          <a:p>
            <a:pPr>
              <a:buFontTx/>
              <a:buChar char="•"/>
              <a:tabLst>
                <a:tab pos="457200" algn="l"/>
              </a:tabLst>
            </a:pPr>
            <a:r>
              <a:rPr lang="fr-BE" sz="2000"/>
              <a:t>Un coup d’entretien élevé (90% des avaries = auteurs inconnus);</a:t>
            </a:r>
          </a:p>
          <a:p>
            <a:pPr>
              <a:buFontTx/>
              <a:buChar char="•"/>
              <a:tabLst>
                <a:tab pos="457200" algn="l"/>
              </a:tabLst>
            </a:pPr>
            <a:r>
              <a:rPr lang="fr-BE" sz="2000"/>
              <a:t>Elles enlaidissent le paysage;</a:t>
            </a:r>
          </a:p>
          <a:p>
            <a:pPr>
              <a:buFontTx/>
              <a:buChar char="•"/>
              <a:tabLst>
                <a:tab pos="457200" algn="l"/>
              </a:tabLst>
            </a:pPr>
            <a:r>
              <a:rPr lang="fr-BE" sz="2000"/>
              <a:t>Elles représentent une contrainte forte pour l’entretien des accotements;</a:t>
            </a:r>
          </a:p>
          <a:p>
            <a:pPr>
              <a:buFontTx/>
              <a:buChar char="•"/>
              <a:tabLst>
                <a:tab pos="457200" algn="l"/>
              </a:tabLst>
            </a:pPr>
            <a:r>
              <a:rPr lang="fr-BE" sz="2000"/>
              <a:t>Elles ont des contraintes de pose qui en limite l’utilisation.</a:t>
            </a:r>
          </a:p>
        </p:txBody>
      </p:sp>
      <p:grpSp>
        <p:nvGrpSpPr>
          <p:cNvPr id="35845" name="Groupe 5"/>
          <p:cNvGrpSpPr>
            <a:grpSpLocks/>
          </p:cNvGrpSpPr>
          <p:nvPr/>
        </p:nvGrpSpPr>
        <p:grpSpPr bwMode="auto">
          <a:xfrm>
            <a:off x="2282825" y="765175"/>
            <a:ext cx="5457825" cy="863600"/>
            <a:chOff x="1366723" y="907402"/>
            <a:chExt cx="13613566" cy="1188149"/>
          </a:xfrm>
        </p:grpSpPr>
        <p:sp>
          <p:nvSpPr>
            <p:cNvPr id="11" name="Rectangle à coins arrondis 10">
              <a:hlinkClick r:id="rId2" action="ppaction://hlinkfile"/>
            </p:cNvPr>
            <p:cNvSpPr/>
            <p:nvPr/>
          </p:nvSpPr>
          <p:spPr bwMode="auto">
            <a:xfrm>
              <a:off x="4562333" y="907402"/>
              <a:ext cx="7364419" cy="1188149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fr-BE">
                <a:solidFill>
                  <a:schemeClr val="tx1"/>
                </a:solidFill>
                <a:latin typeface="Times New Roman" pitchFamily="84" charset="0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366723" y="996951"/>
              <a:ext cx="13613566" cy="9741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Méthode S.D.F.I.</a:t>
              </a:r>
            </a:p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Explications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9"/>
          <p:cNvSpPr>
            <a:spLocks noChangeArrowheads="1"/>
          </p:cNvSpPr>
          <p:nvPr/>
        </p:nvSpPr>
        <p:spPr bwMode="auto">
          <a:xfrm>
            <a:off x="1042988" y="404813"/>
            <a:ext cx="2665412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sp>
        <p:nvSpPr>
          <p:cNvPr id="36867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755650" y="1484313"/>
            <a:ext cx="7597775" cy="720725"/>
          </a:xfrm>
        </p:spPr>
        <p:txBody>
          <a:bodyPr/>
          <a:lstStyle/>
          <a:p>
            <a:r>
              <a:rPr lang="fr-BE" sz="3200" smtClean="0">
                <a:solidFill>
                  <a:srgbClr val="800000"/>
                </a:solidFill>
              </a:rPr>
              <a:t>I</a:t>
            </a:r>
            <a:r>
              <a:rPr lang="fr-BE" smtClean="0">
                <a:solidFill>
                  <a:srgbClr val="002060"/>
                </a:solidFill>
              </a:rPr>
              <a:t>soler (et pas protéger)</a:t>
            </a:r>
          </a:p>
        </p:txBody>
      </p:sp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323850" y="2220913"/>
            <a:ext cx="871220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•"/>
              <a:tabLst>
                <a:tab pos="457200" algn="l"/>
              </a:tabLst>
            </a:pPr>
            <a:r>
              <a:rPr lang="fr-BE" sz="2000"/>
              <a:t>Un nombre élevé de victimes. Une barrière est en effet plus proche du bord de la route que l’obstacle qu’elle ISOLE. Elle est aussi de plus grande longueur et est, elle-même, un obstacle qui peut s’avérer très dangereux (24% des morts sur autoroutes). Ces deux données font qu’elles ont beaucoup plus de « chances » d’être percutées que les obstacles qu’elles isolent;</a:t>
            </a:r>
          </a:p>
          <a:p>
            <a:pPr>
              <a:buFontTx/>
              <a:buChar char="•"/>
              <a:tabLst>
                <a:tab pos="457200" algn="l"/>
              </a:tabLst>
            </a:pPr>
            <a:r>
              <a:rPr lang="fr-BE" sz="2000"/>
              <a:t>Elles peuvent être dangereuses pour les motards (malgré la mise en place de lisses inférieures);</a:t>
            </a:r>
          </a:p>
          <a:p>
            <a:pPr>
              <a:buFontTx/>
              <a:buChar char="•"/>
              <a:tabLst>
                <a:tab pos="457200" algn="l"/>
              </a:tabLst>
            </a:pPr>
            <a:r>
              <a:rPr lang="fr-BE" sz="2000"/>
              <a:t>Un coup d’investissement élevé soit 60 €/m </a:t>
            </a:r>
            <a:r>
              <a:rPr lang="fr-BE" sz="2000" b="1"/>
              <a:t>minimum</a:t>
            </a:r>
            <a:r>
              <a:rPr lang="fr-BE" sz="2000"/>
              <a:t>;</a:t>
            </a:r>
          </a:p>
          <a:p>
            <a:pPr>
              <a:buFontTx/>
              <a:buChar char="•"/>
              <a:tabLst>
                <a:tab pos="457200" algn="l"/>
              </a:tabLst>
            </a:pPr>
            <a:r>
              <a:rPr lang="fr-BE" sz="2000"/>
              <a:t>Un coup d’entretien élevé (90% des avaries = auteurs inconnus);</a:t>
            </a:r>
          </a:p>
          <a:p>
            <a:pPr>
              <a:buFontTx/>
              <a:buChar char="•"/>
              <a:tabLst>
                <a:tab pos="457200" algn="l"/>
              </a:tabLst>
            </a:pPr>
            <a:r>
              <a:rPr lang="fr-BE" sz="2000"/>
              <a:t>Elles enlaidissent le paysage;</a:t>
            </a:r>
          </a:p>
          <a:p>
            <a:pPr>
              <a:buFontTx/>
              <a:buChar char="•"/>
              <a:tabLst>
                <a:tab pos="457200" algn="l"/>
              </a:tabLst>
            </a:pPr>
            <a:r>
              <a:rPr lang="fr-BE" sz="2000"/>
              <a:t>Elles représentent une contrainte forte pour l’entretien des accotements;</a:t>
            </a:r>
          </a:p>
          <a:p>
            <a:pPr>
              <a:buFontTx/>
              <a:buChar char="•"/>
              <a:tabLst>
                <a:tab pos="457200" algn="l"/>
              </a:tabLst>
            </a:pPr>
            <a:r>
              <a:rPr lang="fr-BE" sz="2000"/>
              <a:t>Elles ont des contraintes de pose qui en limite l’utilisation.</a:t>
            </a:r>
          </a:p>
        </p:txBody>
      </p:sp>
      <p:pic>
        <p:nvPicPr>
          <p:cNvPr id="36869" name="Picture 5"/>
          <p:cNvPicPr>
            <a:picLocks noChangeAspect="1" noChangeArrowheads="1"/>
          </p:cNvPicPr>
          <p:nvPr>
            <p:ph/>
          </p:nvPr>
        </p:nvPicPr>
        <p:blipFill>
          <a:blip r:embed="rId2"/>
          <a:srcRect l="6448" t="41557" r="6351" b="19806"/>
          <a:stretch>
            <a:fillRect/>
          </a:stretch>
        </p:blipFill>
        <p:spPr>
          <a:xfrm>
            <a:off x="323850" y="2349500"/>
            <a:ext cx="7777163" cy="2755900"/>
          </a:xfrm>
          <a:noFill/>
          <a:ln w="38100">
            <a:solidFill>
              <a:schemeClr val="tx1"/>
            </a:solidFill>
          </a:ln>
        </p:spPr>
      </p:pic>
      <p:grpSp>
        <p:nvGrpSpPr>
          <p:cNvPr id="36870" name="Groupe 5"/>
          <p:cNvGrpSpPr>
            <a:grpSpLocks/>
          </p:cNvGrpSpPr>
          <p:nvPr/>
        </p:nvGrpSpPr>
        <p:grpSpPr bwMode="auto">
          <a:xfrm>
            <a:off x="2282825" y="765175"/>
            <a:ext cx="5457825" cy="863600"/>
            <a:chOff x="1366723" y="907402"/>
            <a:chExt cx="13613566" cy="1188149"/>
          </a:xfrm>
        </p:grpSpPr>
        <p:sp>
          <p:nvSpPr>
            <p:cNvPr id="11" name="Rectangle à coins arrondis 10">
              <a:hlinkClick r:id="rId3" action="ppaction://hlinkfile"/>
            </p:cNvPr>
            <p:cNvSpPr/>
            <p:nvPr/>
          </p:nvSpPr>
          <p:spPr bwMode="auto">
            <a:xfrm>
              <a:off x="4562333" y="907402"/>
              <a:ext cx="7364419" cy="1188149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fr-BE">
                <a:solidFill>
                  <a:schemeClr val="tx1"/>
                </a:solidFill>
                <a:latin typeface="Times New Roman" pitchFamily="84" charset="0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366723" y="996951"/>
              <a:ext cx="13613566" cy="9741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Méthode S.D.F.I.</a:t>
              </a:r>
            </a:p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Explications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11188" y="2276475"/>
            <a:ext cx="4572000" cy="831850"/>
          </a:xfrm>
          <a:prstGeom prst="rect">
            <a:avLst/>
          </a:prstGeom>
          <a:solidFill>
            <a:srgbClr val="C00000"/>
          </a:solidFill>
          <a:ln w="53975" cmpd="thickThin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r>
              <a:rPr lang="fr-BE">
                <a:solidFill>
                  <a:srgbClr val="002060"/>
                </a:solidFill>
              </a:rPr>
              <a:t>Les nombreuses contraintes des barrières de sécurité!</a:t>
            </a:r>
          </a:p>
        </p:txBody>
      </p:sp>
      <p:sp>
        <p:nvSpPr>
          <p:cNvPr id="37891" name="Rectangle 9"/>
          <p:cNvSpPr>
            <a:spLocks noChangeArrowheads="1"/>
          </p:cNvSpPr>
          <p:nvPr/>
        </p:nvSpPr>
        <p:spPr bwMode="auto">
          <a:xfrm>
            <a:off x="1042988" y="404813"/>
            <a:ext cx="2665412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grpSp>
        <p:nvGrpSpPr>
          <p:cNvPr id="37892" name="Groupe 5"/>
          <p:cNvGrpSpPr>
            <a:grpSpLocks/>
          </p:cNvGrpSpPr>
          <p:nvPr/>
        </p:nvGrpSpPr>
        <p:grpSpPr bwMode="auto">
          <a:xfrm>
            <a:off x="2195513" y="549275"/>
            <a:ext cx="5457825" cy="863600"/>
            <a:chOff x="1366723" y="907402"/>
            <a:chExt cx="13613566" cy="1188149"/>
          </a:xfrm>
        </p:grpSpPr>
        <p:sp>
          <p:nvSpPr>
            <p:cNvPr id="16" name="Rectangle à coins arrondis 15">
              <a:hlinkClick r:id="rId2" action="ppaction://hlinkfile"/>
            </p:cNvPr>
            <p:cNvSpPr/>
            <p:nvPr/>
          </p:nvSpPr>
          <p:spPr bwMode="auto">
            <a:xfrm>
              <a:off x="4562333" y="907402"/>
              <a:ext cx="7364419" cy="1188149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fr-BE">
                <a:solidFill>
                  <a:schemeClr val="tx1"/>
                </a:solidFill>
                <a:latin typeface="Times New Roman" pitchFamily="84" charset="0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1366723" y="996951"/>
              <a:ext cx="13613566" cy="9741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Méthode S.D.F.I.</a:t>
              </a:r>
            </a:p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Contraintes</a:t>
              </a:r>
            </a:p>
          </p:txBody>
        </p:sp>
      </p:grpSp>
      <p:sp>
        <p:nvSpPr>
          <p:cNvPr id="3789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323850" y="1484313"/>
            <a:ext cx="7597775" cy="720725"/>
          </a:xfrm>
        </p:spPr>
        <p:txBody>
          <a:bodyPr/>
          <a:lstStyle/>
          <a:p>
            <a:r>
              <a:rPr lang="fr-BE" sz="3200" smtClean="0">
                <a:solidFill>
                  <a:srgbClr val="800000"/>
                </a:solidFill>
              </a:rPr>
              <a:t>I</a:t>
            </a:r>
            <a:r>
              <a:rPr lang="fr-BE" smtClean="0">
                <a:solidFill>
                  <a:srgbClr val="002060"/>
                </a:solidFill>
              </a:rPr>
              <a:t>soler (et pas protéger)</a:t>
            </a:r>
          </a:p>
        </p:txBody>
      </p:sp>
      <p:pic>
        <p:nvPicPr>
          <p:cNvPr id="58370" name="Picture 2" descr="S:\Data\Media\Barrière de sécurité\réunion Présentation\présentation\photos\1 extr fran\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284538"/>
            <a:ext cx="3937000" cy="2952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1" name="Picture 3" descr="S:\Data\Media\Barrière de sécurité\réunion Présentation\présentation\photos\1 extr fran\6.JPG"/>
          <p:cNvPicPr>
            <a:picLocks noChangeAspect="1" noChangeArrowheads="1"/>
          </p:cNvPicPr>
          <p:nvPr/>
        </p:nvPicPr>
        <p:blipFill>
          <a:blip r:embed="rId4"/>
          <a:srcRect l="10316" t="40454" r="9969" b="7027"/>
          <a:stretch>
            <a:fillRect/>
          </a:stretch>
        </p:blipFill>
        <p:spPr bwMode="auto">
          <a:xfrm>
            <a:off x="1331913" y="2565400"/>
            <a:ext cx="6119812" cy="30241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3" name="Picture 5" descr="S:\Data\Media\Barrière de sécurité\réunion Présentation\présentation\photos\4 Pourquoi\3.JPG"/>
          <p:cNvPicPr>
            <a:picLocks noChangeAspect="1" noChangeArrowheads="1"/>
          </p:cNvPicPr>
          <p:nvPr/>
        </p:nvPicPr>
        <p:blipFill>
          <a:blip r:embed="rId5">
            <a:lum bright="10000"/>
          </a:blip>
          <a:srcRect/>
          <a:stretch>
            <a:fillRect/>
          </a:stretch>
        </p:blipFill>
        <p:spPr bwMode="auto">
          <a:xfrm>
            <a:off x="2484438" y="1773238"/>
            <a:ext cx="4414837" cy="33115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4" name="Picture 6" descr="S:\Data\Media\Sur réseau MET\E42\Namur Tournai A7 A15 A16 A17\IMG_2436.JPG"/>
          <p:cNvPicPr>
            <a:picLocks noChangeAspect="1" noChangeArrowheads="1"/>
          </p:cNvPicPr>
          <p:nvPr/>
        </p:nvPicPr>
        <p:blipFill>
          <a:blip r:embed="rId6"/>
          <a:srcRect l="16000" t="24123" r="21606" b="5173"/>
          <a:stretch>
            <a:fillRect/>
          </a:stretch>
        </p:blipFill>
        <p:spPr bwMode="auto">
          <a:xfrm>
            <a:off x="3276600" y="981075"/>
            <a:ext cx="4319588" cy="36718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5" name="Picture 7" descr="S:\Data\Media\Sur réseau MET\E42\Tournai namur A7 A16 A15\6 février 09 namur tournai 024.jpg"/>
          <p:cNvPicPr>
            <a:picLocks noChangeAspect="1" noChangeArrowheads="1"/>
          </p:cNvPicPr>
          <p:nvPr/>
        </p:nvPicPr>
        <p:blipFill>
          <a:blip r:embed="rId7"/>
          <a:srcRect l="7545" t="15977" r="16560" b="11235"/>
          <a:stretch>
            <a:fillRect/>
          </a:stretch>
        </p:blipFill>
        <p:spPr bwMode="auto">
          <a:xfrm>
            <a:off x="1619250" y="836613"/>
            <a:ext cx="5407025" cy="38877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6" name="Picture 8" descr="S:\Data\Media\Sur réseau MET\A54\A54 BC PK 24.jpg"/>
          <p:cNvPicPr>
            <a:picLocks noChangeAspect="1" noChangeArrowheads="1"/>
          </p:cNvPicPr>
          <p:nvPr/>
        </p:nvPicPr>
        <p:blipFill>
          <a:blip r:embed="rId8"/>
          <a:srcRect l="4143" t="16315" r="5740" b="19202"/>
          <a:stretch>
            <a:fillRect/>
          </a:stretch>
        </p:blipFill>
        <p:spPr bwMode="auto">
          <a:xfrm>
            <a:off x="2124075" y="836613"/>
            <a:ext cx="5761038" cy="54959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9"/>
          <p:cNvSpPr>
            <a:spLocks noChangeArrowheads="1"/>
          </p:cNvSpPr>
          <p:nvPr/>
        </p:nvSpPr>
        <p:spPr bwMode="auto">
          <a:xfrm>
            <a:off x="1042988" y="404813"/>
            <a:ext cx="2665412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grpSp>
        <p:nvGrpSpPr>
          <p:cNvPr id="38915" name="Groupe 5"/>
          <p:cNvGrpSpPr>
            <a:grpSpLocks/>
          </p:cNvGrpSpPr>
          <p:nvPr/>
        </p:nvGrpSpPr>
        <p:grpSpPr bwMode="auto">
          <a:xfrm>
            <a:off x="1979613" y="404813"/>
            <a:ext cx="5111750" cy="773112"/>
            <a:chOff x="970801" y="908050"/>
            <a:chExt cx="14009488" cy="1062855"/>
          </a:xfrm>
        </p:grpSpPr>
        <p:sp>
          <p:nvSpPr>
            <p:cNvPr id="13" name="Rectangle à coins arrondis 12">
              <a:hlinkClick r:id="rId2" action="ppaction://hlinkfile"/>
            </p:cNvPr>
            <p:cNvSpPr/>
            <p:nvPr/>
          </p:nvSpPr>
          <p:spPr bwMode="auto">
            <a:xfrm>
              <a:off x="970801" y="908050"/>
              <a:ext cx="14009488" cy="988829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fr-BE">
                <a:solidFill>
                  <a:schemeClr val="tx1"/>
                </a:solidFill>
                <a:latin typeface="Times New Roman" pitchFamily="84" charset="0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1366720" y="997530"/>
              <a:ext cx="13613569" cy="9733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Conclusions et recommandations du CSWSR</a:t>
              </a:r>
            </a:p>
          </p:txBody>
        </p:sp>
      </p:grpSp>
      <p:sp>
        <p:nvSpPr>
          <p:cNvPr id="15" name="Espace réservé du texte 2"/>
          <p:cNvSpPr txBox="1">
            <a:spLocks/>
          </p:cNvSpPr>
          <p:nvPr/>
        </p:nvSpPr>
        <p:spPr bwMode="auto">
          <a:xfrm>
            <a:off x="250825" y="1628775"/>
            <a:ext cx="75977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fr-BE" sz="3200" b="1" kern="0" dirty="0">
                <a:solidFill>
                  <a:srgbClr val="800000"/>
                </a:solidFill>
                <a:latin typeface="+mn-lt"/>
              </a:rPr>
              <a:t>O</a:t>
            </a:r>
            <a:r>
              <a:rPr lang="fr-BE" sz="1800" b="1" kern="0" dirty="0">
                <a:solidFill>
                  <a:srgbClr val="002060"/>
                </a:solidFill>
                <a:latin typeface="+mn-lt"/>
              </a:rPr>
              <a:t>bstacles</a:t>
            </a:r>
            <a:endParaRPr lang="fr-BE" sz="3200" b="1" kern="0" dirty="0">
              <a:solidFill>
                <a:srgbClr val="002060"/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fr-BE" sz="1800" b="1" kern="0" dirty="0">
                <a:solidFill>
                  <a:srgbClr val="002060"/>
                </a:solidFill>
                <a:latin typeface="+mn-lt"/>
              </a:rPr>
              <a:t>	- 18.2 : Allocation d’un budget annuel pour le traitement des obstacles latéraux,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fr-BE" sz="1800" b="1" kern="0" dirty="0">
                <a:solidFill>
                  <a:srgbClr val="002060"/>
                </a:solidFill>
                <a:latin typeface="+mn-lt"/>
              </a:rPr>
              <a:t>	- 18.3 : Inspection du réseau et hiérarchisation des zones à traiter (rapport coût/efficacité),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fr-BE" sz="1800" b="1" kern="0" dirty="0">
                <a:solidFill>
                  <a:srgbClr val="002060"/>
                </a:solidFill>
                <a:latin typeface="+mn-lt"/>
              </a:rPr>
              <a:t>	- 18.4 : Cartographie des zones traitées et évaluation des résultats obtenus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fr-BE" sz="1800" b="1" kern="0" dirty="0">
                <a:solidFill>
                  <a:srgbClr val="002060"/>
                </a:solidFill>
                <a:latin typeface="+mn-lt"/>
              </a:rPr>
              <a:t>	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fr-BE" sz="1800" b="1" kern="0" dirty="0">
              <a:solidFill>
                <a:srgbClr val="002060"/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fr-BE" sz="1800" b="1" kern="0" dirty="0">
              <a:solidFill>
                <a:srgbClr val="002060"/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fr-BE" sz="1800" b="1" kern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7" name="Espace réservé du texte 2"/>
          <p:cNvSpPr txBox="1">
            <a:spLocks/>
          </p:cNvSpPr>
          <p:nvPr/>
        </p:nvSpPr>
        <p:spPr bwMode="auto">
          <a:xfrm>
            <a:off x="323850" y="4076700"/>
            <a:ext cx="864076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BE" sz="3200" b="1" kern="0" dirty="0">
                <a:solidFill>
                  <a:srgbClr val="800000"/>
                </a:solidFill>
                <a:latin typeface="+mn-lt"/>
              </a:rPr>
              <a:t>A</a:t>
            </a:r>
            <a:r>
              <a:rPr lang="fr-BE" sz="1800" b="1" kern="0" dirty="0">
                <a:solidFill>
                  <a:srgbClr val="002060"/>
                </a:solidFill>
                <a:latin typeface="+mn-lt"/>
              </a:rPr>
              <a:t>rbres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fr-BE" sz="1800" b="1" kern="0" dirty="0">
                <a:solidFill>
                  <a:srgbClr val="002060"/>
                </a:solidFill>
                <a:latin typeface="+mn-lt"/>
              </a:rPr>
              <a:t>	- 19.1 : 	Cartographie et hiérarchisation des zones,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fr-BE" sz="1800" b="1" kern="0" dirty="0">
                <a:solidFill>
                  <a:srgbClr val="002060"/>
                </a:solidFill>
                <a:latin typeface="+mn-lt"/>
              </a:rPr>
              <a:t>			Sur autoroutes et 2*2 voies, application du guide,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fr-BE" sz="1800" b="1" kern="0" dirty="0">
                <a:solidFill>
                  <a:srgbClr val="002060"/>
                </a:solidFill>
                <a:latin typeface="+mn-lt"/>
              </a:rPr>
              <a:t>			Sur les autres voiries, analyse au cas par cas…	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fr-BE" sz="1800" b="1" kern="0" dirty="0">
                <a:solidFill>
                  <a:srgbClr val="002060"/>
                </a:solidFill>
                <a:latin typeface="+mn-lt"/>
              </a:rPr>
              <a:t>	- 19.2 : 	Evaluation de plusieurs projets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fr-BE" sz="1800" b="1" kern="0" dirty="0">
                <a:solidFill>
                  <a:srgbClr val="002060"/>
                </a:solidFill>
                <a:latin typeface="+mn-lt"/>
              </a:rPr>
              <a:t>			- V85 avant/après traitement,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fr-BE" sz="1800" b="1" kern="0" dirty="0">
                <a:solidFill>
                  <a:srgbClr val="002060"/>
                </a:solidFill>
                <a:latin typeface="+mn-lt"/>
              </a:rPr>
              <a:t>			- accidentologie avant/après traitement…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fr-BE" sz="1800" b="1" kern="0" dirty="0">
                <a:solidFill>
                  <a:srgbClr val="002060"/>
                </a:solidFill>
                <a:latin typeface="+mn-lt"/>
              </a:rPr>
              <a:t>	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fr-BE" sz="1800" b="1" kern="0" dirty="0">
              <a:solidFill>
                <a:srgbClr val="002060"/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fr-BE" sz="1800" b="1" kern="0" dirty="0">
              <a:solidFill>
                <a:srgbClr val="002060"/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fr-BE" sz="1800" b="1" kern="0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/>
          <p:cNvSpPr>
            <a:spLocks noChangeArrowheads="1"/>
          </p:cNvSpPr>
          <p:nvPr/>
        </p:nvSpPr>
        <p:spPr bwMode="auto">
          <a:xfrm>
            <a:off x="1042988" y="404813"/>
            <a:ext cx="2665412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sp>
        <p:nvSpPr>
          <p:cNvPr id="223237" name="Text Box 5"/>
          <p:cNvSpPr txBox="1">
            <a:spLocks noChangeArrowheads="1"/>
          </p:cNvSpPr>
          <p:nvPr/>
        </p:nvSpPr>
        <p:spPr bwMode="auto">
          <a:xfrm>
            <a:off x="914400" y="2362200"/>
            <a:ext cx="33131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fr-BE" b="1" dirty="0">
                <a:solidFill>
                  <a:srgbClr val="FF0000"/>
                </a:solidFill>
                <a:latin typeface="+mj-lt"/>
              </a:rPr>
              <a:t>65 km/h</a:t>
            </a:r>
            <a:r>
              <a:rPr kumimoji="1" lang="fr-BE" dirty="0">
                <a:latin typeface="+mj-lt"/>
              </a:rPr>
              <a:t> en choc</a:t>
            </a:r>
            <a:r>
              <a:rPr kumimoji="1" lang="fr-BE" dirty="0">
                <a:solidFill>
                  <a:schemeClr val="bg1"/>
                </a:solidFill>
                <a:latin typeface="+mj-lt"/>
              </a:rPr>
              <a:t> </a:t>
            </a:r>
            <a:r>
              <a:rPr kumimoji="1" lang="fr-BE" dirty="0">
                <a:solidFill>
                  <a:schemeClr val="accent1"/>
                </a:solidFill>
                <a:latin typeface="+mj-lt"/>
              </a:rPr>
              <a:t>frontal</a:t>
            </a:r>
          </a:p>
        </p:txBody>
      </p:sp>
      <p:sp>
        <p:nvSpPr>
          <p:cNvPr id="223238" name="Text Box 6"/>
          <p:cNvSpPr txBox="1">
            <a:spLocks noChangeArrowheads="1"/>
          </p:cNvSpPr>
          <p:nvPr/>
        </p:nvSpPr>
        <p:spPr bwMode="auto">
          <a:xfrm>
            <a:off x="990600" y="4038600"/>
            <a:ext cx="33131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fr-BE" b="1" dirty="0">
                <a:solidFill>
                  <a:srgbClr val="FF0000"/>
                </a:solidFill>
                <a:latin typeface="+mj-lt"/>
              </a:rPr>
              <a:t>35 km/h</a:t>
            </a:r>
            <a:r>
              <a:rPr kumimoji="1" lang="fr-BE" dirty="0">
                <a:latin typeface="+mj-lt"/>
              </a:rPr>
              <a:t> en choc</a:t>
            </a:r>
            <a:r>
              <a:rPr kumimoji="1" lang="fr-BE" dirty="0">
                <a:solidFill>
                  <a:schemeClr val="bg1"/>
                </a:solidFill>
                <a:latin typeface="+mj-lt"/>
              </a:rPr>
              <a:t> </a:t>
            </a:r>
            <a:r>
              <a:rPr kumimoji="1" lang="fr-BE" dirty="0">
                <a:solidFill>
                  <a:schemeClr val="accent1"/>
                </a:solidFill>
                <a:latin typeface="+mj-lt"/>
              </a:rPr>
              <a:t>latéral</a:t>
            </a:r>
          </a:p>
        </p:txBody>
      </p:sp>
      <p:sp>
        <p:nvSpPr>
          <p:cNvPr id="223239" name="Line 7"/>
          <p:cNvSpPr>
            <a:spLocks noChangeShapeType="1"/>
          </p:cNvSpPr>
          <p:nvPr/>
        </p:nvSpPr>
        <p:spPr bwMode="auto">
          <a:xfrm>
            <a:off x="250825" y="2565400"/>
            <a:ext cx="576263" cy="0"/>
          </a:xfrm>
          <a:prstGeom prst="line">
            <a:avLst/>
          </a:prstGeom>
          <a:noFill/>
          <a:ln w="57150" cap="sq">
            <a:solidFill>
              <a:srgbClr val="FF0000"/>
            </a:solidFill>
            <a:round/>
            <a:headEnd type="none" w="sm" len="sm"/>
            <a:tailEnd type="triangle" w="lg" len="lg"/>
          </a:ln>
        </p:spPr>
        <p:txBody>
          <a:bodyPr/>
          <a:lstStyle/>
          <a:p>
            <a:endParaRPr lang="fr-BE"/>
          </a:p>
        </p:txBody>
      </p:sp>
      <p:sp>
        <p:nvSpPr>
          <p:cNvPr id="223240" name="Line 8"/>
          <p:cNvSpPr>
            <a:spLocks noChangeShapeType="1"/>
          </p:cNvSpPr>
          <p:nvPr/>
        </p:nvSpPr>
        <p:spPr bwMode="auto">
          <a:xfrm>
            <a:off x="250825" y="4221163"/>
            <a:ext cx="576263" cy="0"/>
          </a:xfrm>
          <a:prstGeom prst="line">
            <a:avLst/>
          </a:prstGeom>
          <a:noFill/>
          <a:ln w="57150" cap="sq">
            <a:solidFill>
              <a:srgbClr val="FF0000"/>
            </a:solidFill>
            <a:round/>
            <a:headEnd type="none" w="sm" len="sm"/>
            <a:tailEnd type="triangle" w="lg" len="lg"/>
          </a:ln>
        </p:spPr>
        <p:txBody>
          <a:bodyPr/>
          <a:lstStyle/>
          <a:p>
            <a:endParaRPr lang="fr-BE"/>
          </a:p>
        </p:txBody>
      </p:sp>
      <p:pic>
        <p:nvPicPr>
          <p:cNvPr id="223241" name="Picture 9" descr="mortel-bioley3430"/>
          <p:cNvPicPr>
            <a:picLocks noChangeAspect="1" noChangeArrowheads="1"/>
          </p:cNvPicPr>
          <p:nvPr/>
        </p:nvPicPr>
        <p:blipFill>
          <a:blip r:embed="rId2"/>
          <a:srcRect b="17555"/>
          <a:stretch>
            <a:fillRect/>
          </a:stretch>
        </p:blipFill>
        <p:spPr bwMode="auto">
          <a:xfrm>
            <a:off x="4284663" y="1700213"/>
            <a:ext cx="3810000" cy="208756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23242" name="Picture 10" descr="acc-jaqu042"/>
          <p:cNvPicPr>
            <a:picLocks noChangeAspect="1" noChangeArrowheads="1"/>
          </p:cNvPicPr>
          <p:nvPr/>
        </p:nvPicPr>
        <p:blipFill>
          <a:blip r:embed="rId3"/>
          <a:srcRect b="20377"/>
          <a:stretch>
            <a:fillRect/>
          </a:stretch>
        </p:blipFill>
        <p:spPr bwMode="auto">
          <a:xfrm>
            <a:off x="4284663" y="3860800"/>
            <a:ext cx="3810000" cy="20161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11273" name="Groupe 5"/>
          <p:cNvGrpSpPr>
            <a:grpSpLocks/>
          </p:cNvGrpSpPr>
          <p:nvPr/>
        </p:nvGrpSpPr>
        <p:grpSpPr bwMode="auto">
          <a:xfrm>
            <a:off x="1476375" y="836613"/>
            <a:ext cx="5543550" cy="720725"/>
            <a:chOff x="1760068" y="908050"/>
            <a:chExt cx="11237657" cy="719636"/>
          </a:xfrm>
        </p:grpSpPr>
        <p:sp>
          <p:nvSpPr>
            <p:cNvPr id="11" name="Rectangle à coins arrondis 10"/>
            <p:cNvSpPr/>
            <p:nvPr/>
          </p:nvSpPr>
          <p:spPr bwMode="auto">
            <a:xfrm>
              <a:off x="1760068" y="908720"/>
              <a:ext cx="11237657" cy="718966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fr-BE">
                <a:solidFill>
                  <a:schemeClr val="tx1"/>
                </a:solidFill>
                <a:latin typeface="Times New Roman" pitchFamily="84" charset="0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760068" y="908050"/>
              <a:ext cx="11205476" cy="70695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Un Choc contre un obstacle </a:t>
              </a:r>
            </a:p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rigide peut être mortel à partir de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7" grpId="0"/>
      <p:bldP spid="223238" grpId="0"/>
      <p:bldP spid="223239" grpId="0" animBg="1"/>
      <p:bldP spid="2232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773238"/>
            <a:ext cx="7200900" cy="32670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2411413" y="5445125"/>
            <a:ext cx="446405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fr-BE" sz="2800" u="sng"/>
              <a:t>Choc frontal à 64 km/h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1042988" y="404813"/>
            <a:ext cx="2665412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grpSp>
        <p:nvGrpSpPr>
          <p:cNvPr id="12293" name="Groupe 5"/>
          <p:cNvGrpSpPr>
            <a:grpSpLocks/>
          </p:cNvGrpSpPr>
          <p:nvPr/>
        </p:nvGrpSpPr>
        <p:grpSpPr bwMode="auto">
          <a:xfrm>
            <a:off x="2700338" y="908050"/>
            <a:ext cx="3743325" cy="576263"/>
            <a:chOff x="1760068" y="908050"/>
            <a:chExt cx="11237657" cy="719636"/>
          </a:xfrm>
        </p:grpSpPr>
        <p:sp>
          <p:nvSpPr>
            <p:cNvPr id="6" name="Rectangle à coins arrondis 5"/>
            <p:cNvSpPr/>
            <p:nvPr/>
          </p:nvSpPr>
          <p:spPr bwMode="auto">
            <a:xfrm>
              <a:off x="1760068" y="908720"/>
              <a:ext cx="11237657" cy="718966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fr-BE">
                <a:solidFill>
                  <a:schemeClr val="tx1"/>
                </a:solidFill>
                <a:latin typeface="Times New Roman" pitchFamily="84" charset="0"/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1760068" y="908050"/>
              <a:ext cx="11204295" cy="49958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sz="2000" u="sng" dirty="0" err="1">
                  <a:solidFill>
                    <a:schemeClr val="bg1"/>
                  </a:solidFill>
                  <a:latin typeface="+mn-lt"/>
                </a:rPr>
                <a:t>EuroNCap</a:t>
              </a:r>
              <a:endParaRPr lang="fr-BE" sz="2000" u="sng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68313" y="3236913"/>
            <a:ext cx="8466137" cy="1446212"/>
          </a:xfrm>
          <a:prstGeom prst="rect">
            <a:avLst/>
          </a:prstGeom>
          <a:solidFill>
            <a:srgbClr val="FF0000"/>
          </a:solidFill>
          <a:ln w="114300" cap="sq" cmpd="thickThin">
            <a:solidFill>
              <a:schemeClr val="tx1">
                <a:alpha val="82000"/>
              </a:schemeClr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1" lang="pt-BR" sz="3200" dirty="0">
                <a:solidFill>
                  <a:schemeClr val="accent6"/>
                </a:solidFill>
              </a:rPr>
              <a:t>A 70 km/h, 90 km/h et 120 km/h</a:t>
            </a:r>
          </a:p>
          <a:p>
            <a:pPr algn="ctr">
              <a:defRPr/>
            </a:pPr>
            <a:r>
              <a:rPr kumimoji="1" lang="fr-BE" sz="2800" u="sng" dirty="0">
                <a:solidFill>
                  <a:schemeClr val="accent6"/>
                </a:solidFill>
              </a:rPr>
              <a:t>Les capacités d’absorption des véhicules sont dépassées</a:t>
            </a:r>
            <a:endParaRPr kumimoji="1" lang="fr-BE" sz="32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1403350" y="1989138"/>
            <a:ext cx="655161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FR" sz="1800" b="1">
                <a:latin typeface="Verdana" pitchFamily="34" charset="0"/>
                <a:cs typeface="Times New Roman" pitchFamily="18" charset="0"/>
              </a:rPr>
              <a:t> Sécurité primaire :</a:t>
            </a:r>
            <a:r>
              <a:rPr lang="fr-FR" sz="1800">
                <a:latin typeface="Verdana" pitchFamily="34" charset="0"/>
                <a:cs typeface="Times New Roman" pitchFamily="18" charset="0"/>
              </a:rPr>
              <a:t> (ou active). Désigne tous les comportements et les éléments mis en jeu dans l’utilisation d’un véhicule, afin d’</a:t>
            </a:r>
            <a:r>
              <a:rPr lang="fr-FR" sz="1800" b="1" u="sng">
                <a:latin typeface="Verdana" pitchFamily="34" charset="0"/>
                <a:cs typeface="Times New Roman" pitchFamily="18" charset="0"/>
              </a:rPr>
              <a:t>éviter les accidents</a:t>
            </a:r>
            <a:r>
              <a:rPr lang="fr-FR" sz="1800">
                <a:latin typeface="Verdana" pitchFamily="34" charset="0"/>
                <a:cs typeface="Times New Roman" pitchFamily="18" charset="0"/>
              </a:rPr>
              <a:t>. </a:t>
            </a:r>
          </a:p>
          <a:p>
            <a:endParaRPr lang="fr-FR" sz="1800">
              <a:latin typeface="Verdana" pitchFamily="34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sz="1800"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1800" b="1">
                <a:latin typeface="Verdana" pitchFamily="34" charset="0"/>
                <a:cs typeface="Times New Roman" pitchFamily="18" charset="0"/>
              </a:rPr>
              <a:t>Sécurité secondaire :</a:t>
            </a:r>
            <a:r>
              <a:rPr lang="fr-FR" sz="1800">
                <a:latin typeface="Verdana" pitchFamily="34" charset="0"/>
                <a:cs typeface="Times New Roman" pitchFamily="18" charset="0"/>
              </a:rPr>
              <a:t> (ou passive). A pour rôle de </a:t>
            </a:r>
            <a:r>
              <a:rPr lang="fr-FR" sz="1800" b="1" u="sng">
                <a:latin typeface="Verdana" pitchFamily="34" charset="0"/>
                <a:cs typeface="Times New Roman" pitchFamily="18" charset="0"/>
              </a:rPr>
              <a:t>réduire les conséquences</a:t>
            </a:r>
            <a:r>
              <a:rPr lang="fr-FR" sz="1800">
                <a:latin typeface="Verdana" pitchFamily="34" charset="0"/>
                <a:cs typeface="Times New Roman" pitchFamily="18" charset="0"/>
              </a:rPr>
              <a:t> d’un accident lorsque celui-ci n’a pu être évité. </a:t>
            </a:r>
          </a:p>
          <a:p>
            <a:endParaRPr lang="fr-FR" sz="1800">
              <a:latin typeface="Verdana" pitchFamily="34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sz="1800"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1800" b="1">
                <a:latin typeface="Verdana" pitchFamily="34" charset="0"/>
                <a:cs typeface="Times New Roman" pitchFamily="18" charset="0"/>
              </a:rPr>
              <a:t>Sécurité tertiaire :</a:t>
            </a:r>
            <a:r>
              <a:rPr lang="fr-FR" sz="1800">
                <a:latin typeface="Verdana" pitchFamily="34" charset="0"/>
                <a:cs typeface="Times New Roman" pitchFamily="18" charset="0"/>
              </a:rPr>
              <a:t> Ensemble des moyens mis en œuvre pour </a:t>
            </a:r>
            <a:r>
              <a:rPr lang="fr-FR" sz="1800" b="1" u="sng">
                <a:latin typeface="Verdana" pitchFamily="34" charset="0"/>
                <a:cs typeface="Times New Roman" pitchFamily="18" charset="0"/>
              </a:rPr>
              <a:t>limiter les conséquences une fois l’accident produit</a:t>
            </a:r>
            <a:r>
              <a:rPr lang="fr-FR" sz="1800">
                <a:latin typeface="Verdana" pitchFamily="34" charset="0"/>
                <a:cs typeface="Times New Roman" pitchFamily="18" charset="0"/>
              </a:rPr>
              <a:t>. Elle concerne tous les usagers et les professionnels des secours. </a:t>
            </a:r>
            <a:endParaRPr lang="fr-FR" sz="1800">
              <a:latin typeface="Verdana" pitchFamily="34" charset="0"/>
            </a:endParaRPr>
          </a:p>
        </p:txBody>
      </p:sp>
      <p:sp>
        <p:nvSpPr>
          <p:cNvPr id="5" name="Rectangle à coins arrondis 4"/>
          <p:cNvSpPr>
            <a:spLocks noChangeArrowheads="1"/>
          </p:cNvSpPr>
          <p:nvPr/>
        </p:nvSpPr>
        <p:spPr bwMode="auto">
          <a:xfrm>
            <a:off x="1187450" y="1844675"/>
            <a:ext cx="7129463" cy="23749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042988" y="404813"/>
            <a:ext cx="2665412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grpSp>
        <p:nvGrpSpPr>
          <p:cNvPr id="13317" name="Groupe 5"/>
          <p:cNvGrpSpPr>
            <a:grpSpLocks/>
          </p:cNvGrpSpPr>
          <p:nvPr/>
        </p:nvGrpSpPr>
        <p:grpSpPr bwMode="auto">
          <a:xfrm>
            <a:off x="2700338" y="908050"/>
            <a:ext cx="3743325" cy="576263"/>
            <a:chOff x="1760068" y="908050"/>
            <a:chExt cx="11237657" cy="719636"/>
          </a:xfrm>
        </p:grpSpPr>
        <p:sp>
          <p:nvSpPr>
            <p:cNvPr id="8" name="Rectangle à coins arrondis 7"/>
            <p:cNvSpPr/>
            <p:nvPr/>
          </p:nvSpPr>
          <p:spPr bwMode="auto">
            <a:xfrm>
              <a:off x="1760068" y="908720"/>
              <a:ext cx="11237657" cy="718966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fr-BE">
                <a:solidFill>
                  <a:schemeClr val="tx1"/>
                </a:solidFill>
                <a:latin typeface="Times New Roman" pitchFamily="84" charset="0"/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1760068" y="908050"/>
              <a:ext cx="11204295" cy="49958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Actions disponibles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8"/>
          <p:cNvSpPr>
            <a:spLocks noChangeArrowheads="1"/>
          </p:cNvSpPr>
          <p:nvPr/>
        </p:nvSpPr>
        <p:spPr bwMode="auto">
          <a:xfrm>
            <a:off x="1042988" y="404813"/>
            <a:ext cx="2665412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916113"/>
            <a:ext cx="8029575" cy="4138612"/>
          </a:xfrm>
        </p:spPr>
        <p:txBody>
          <a:bodyPr/>
          <a:lstStyle/>
          <a:p>
            <a:r>
              <a:rPr lang="fr-BE" sz="2000" smtClean="0"/>
              <a:t>Un objet peut être considéré comme dangereux</a:t>
            </a:r>
          </a:p>
          <a:p>
            <a:pPr>
              <a:buFontTx/>
              <a:buNone/>
            </a:pPr>
            <a:endParaRPr lang="fr-BE" sz="2000" smtClean="0"/>
          </a:p>
          <a:p>
            <a:pPr lvl="1">
              <a:buFont typeface="Wingdings" pitchFamily="2" charset="2"/>
              <a:buChar char="Ø"/>
            </a:pPr>
            <a:r>
              <a:rPr lang="fr-BE" sz="2000" smtClean="0">
                <a:solidFill>
                  <a:srgbClr val="002060"/>
                </a:solidFill>
              </a:rPr>
              <a:t>S’il est situé proche de la voirie</a:t>
            </a:r>
          </a:p>
          <a:p>
            <a:pPr lvl="1"/>
            <a:endParaRPr lang="fr-BE" sz="2000" smtClean="0"/>
          </a:p>
          <a:p>
            <a:pPr lvl="1"/>
            <a:endParaRPr lang="fr-BE" sz="2000" smtClean="0"/>
          </a:p>
          <a:p>
            <a:pPr lvl="1">
              <a:buFont typeface="Wingdings" pitchFamily="2" charset="2"/>
              <a:buChar char="Ø"/>
            </a:pPr>
            <a:r>
              <a:rPr lang="fr-BE" sz="2000" smtClean="0">
                <a:solidFill>
                  <a:srgbClr val="002060"/>
                </a:solidFill>
              </a:rPr>
              <a:t>S’il risque de provoquer une brusque décélération du véhicule</a:t>
            </a:r>
          </a:p>
          <a:p>
            <a:pPr lvl="1">
              <a:buFontTx/>
              <a:buNone/>
            </a:pPr>
            <a:endParaRPr lang="fr-BE" sz="2000" smtClean="0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411413" y="3789363"/>
            <a:ext cx="44656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BE"/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484438" y="1916113"/>
            <a:ext cx="4967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BE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924300" y="4149725"/>
            <a:ext cx="4175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Symbol" pitchFamily="18" charset="2"/>
              <a:buChar char="Þ"/>
              <a:defRPr/>
            </a:pPr>
            <a:r>
              <a:rPr lang="fr-BE" sz="2000" dirty="0">
                <a:solidFill>
                  <a:srgbClr val="CC0000"/>
                </a:solidFill>
              </a:rPr>
              <a:t> </a:t>
            </a:r>
            <a:r>
              <a:rPr lang="fr-BE" sz="2000" dirty="0">
                <a:solidFill>
                  <a:srgbClr val="CC0000"/>
                </a:solidFill>
                <a:latin typeface="+mn-lt"/>
              </a:rPr>
              <a:t>Liste d’obstacles agressifs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924300" y="3068638"/>
            <a:ext cx="4175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Symbol" pitchFamily="18" charset="2"/>
              <a:buChar char="Þ"/>
              <a:defRPr/>
            </a:pPr>
            <a:r>
              <a:rPr lang="fr-BE" sz="2000" dirty="0">
                <a:solidFill>
                  <a:srgbClr val="CC0000"/>
                </a:solidFill>
              </a:rPr>
              <a:t> </a:t>
            </a:r>
            <a:r>
              <a:rPr lang="fr-BE" sz="2000" dirty="0">
                <a:solidFill>
                  <a:srgbClr val="CC0000"/>
                </a:solidFill>
                <a:latin typeface="+mn-lt"/>
              </a:rPr>
              <a:t>Zone de sécurité</a:t>
            </a:r>
          </a:p>
        </p:txBody>
      </p:sp>
      <p:sp>
        <p:nvSpPr>
          <p:cNvPr id="11273" name="ZoneTexte 7"/>
          <p:cNvSpPr txBox="1">
            <a:spLocks noChangeArrowheads="1"/>
          </p:cNvSpPr>
          <p:nvPr/>
        </p:nvSpPr>
        <p:spPr bwMode="auto">
          <a:xfrm>
            <a:off x="323850" y="4868863"/>
            <a:ext cx="89677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b="1" dirty="0">
                <a:solidFill>
                  <a:srgbClr val="009900"/>
                </a:solidFill>
                <a:latin typeface="+mn-lt"/>
              </a:rPr>
              <a:t>Et si la vitesse pratiquée est supérieure à 50 km/h</a:t>
            </a:r>
          </a:p>
        </p:txBody>
      </p:sp>
      <p:grpSp>
        <p:nvGrpSpPr>
          <p:cNvPr id="14345" name="Groupe 5"/>
          <p:cNvGrpSpPr>
            <a:grpSpLocks/>
          </p:cNvGrpSpPr>
          <p:nvPr/>
        </p:nvGrpSpPr>
        <p:grpSpPr bwMode="auto">
          <a:xfrm>
            <a:off x="1835150" y="908050"/>
            <a:ext cx="6481763" cy="1016000"/>
            <a:chOff x="1443443" y="908050"/>
            <a:chExt cx="14248103" cy="1268376"/>
          </a:xfrm>
        </p:grpSpPr>
        <p:sp>
          <p:nvSpPr>
            <p:cNvPr id="11" name="Rectangle à coins arrondis 10">
              <a:hlinkClick r:id="rId2" action="ppaction://hlinkfile"/>
            </p:cNvPr>
            <p:cNvSpPr/>
            <p:nvPr/>
          </p:nvSpPr>
          <p:spPr bwMode="auto">
            <a:xfrm>
              <a:off x="1443443" y="908887"/>
              <a:ext cx="14248103" cy="988830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fr-BE">
                <a:solidFill>
                  <a:schemeClr val="tx1"/>
                </a:solidFill>
                <a:latin typeface="Times New Roman" pitchFamily="84" charset="0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760999" y="908050"/>
              <a:ext cx="13773513" cy="12683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Proposition : Traiter les obstacles latéraux</a:t>
              </a:r>
            </a:p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Quels obstacles traiter?</a:t>
              </a:r>
            </a:p>
            <a:p>
              <a:pPr algn="ctr">
                <a:defRPr/>
              </a:pPr>
              <a:endParaRPr lang="fr-BE" sz="2000" u="sng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27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2"/>
          <p:cNvSpPr>
            <a:spLocks noChangeArrowheads="1"/>
          </p:cNvSpPr>
          <p:nvPr/>
        </p:nvSpPr>
        <p:spPr bwMode="auto">
          <a:xfrm>
            <a:off x="1042988" y="404813"/>
            <a:ext cx="2665412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pic>
        <p:nvPicPr>
          <p:cNvPr id="4" name="Picture 34" descr="mu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64" name="Groupe 5"/>
          <p:cNvGrpSpPr>
            <a:grpSpLocks/>
          </p:cNvGrpSpPr>
          <p:nvPr/>
        </p:nvGrpSpPr>
        <p:grpSpPr bwMode="auto">
          <a:xfrm>
            <a:off x="2195513" y="908050"/>
            <a:ext cx="4967287" cy="504825"/>
            <a:chOff x="377003" y="908886"/>
            <a:chExt cx="13614854" cy="629011"/>
          </a:xfrm>
        </p:grpSpPr>
        <p:sp>
          <p:nvSpPr>
            <p:cNvPr id="14" name="Rectangle à coins arrondis 13"/>
            <p:cNvSpPr/>
            <p:nvPr/>
          </p:nvSpPr>
          <p:spPr bwMode="auto">
            <a:xfrm>
              <a:off x="2745407" y="908886"/>
              <a:ext cx="8484620" cy="629011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fr-BE">
                <a:solidFill>
                  <a:schemeClr val="tx1"/>
                </a:solidFill>
                <a:latin typeface="Times New Roman" pitchFamily="84" charset="0"/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377003" y="908886"/>
              <a:ext cx="13614854" cy="4984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Zone de sécurité</a:t>
              </a:r>
            </a:p>
          </p:txBody>
        </p:sp>
      </p:grpSp>
      <p:grpSp>
        <p:nvGrpSpPr>
          <p:cNvPr id="3" name="Groupe 23"/>
          <p:cNvGrpSpPr>
            <a:grpSpLocks/>
          </p:cNvGrpSpPr>
          <p:nvPr/>
        </p:nvGrpSpPr>
        <p:grpSpPr bwMode="auto">
          <a:xfrm>
            <a:off x="3132138" y="1628775"/>
            <a:ext cx="2592387" cy="3455988"/>
            <a:chOff x="3131133" y="1628800"/>
            <a:chExt cx="2592996" cy="3456483"/>
          </a:xfrm>
        </p:grpSpPr>
        <p:cxnSp>
          <p:nvCxnSpPr>
            <p:cNvPr id="15372" name="Connecteur droit avec flèche 7"/>
            <p:cNvCxnSpPr>
              <a:cxnSpLocks noChangeShapeType="1"/>
            </p:cNvCxnSpPr>
            <p:nvPr/>
          </p:nvCxnSpPr>
          <p:spPr bwMode="auto">
            <a:xfrm flipH="1" flipV="1">
              <a:off x="3635249" y="2132932"/>
              <a:ext cx="2088880" cy="2952351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3131133" y="1628800"/>
              <a:ext cx="2334173" cy="523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BE" sz="1400" b="1" dirty="0">
                  <a:solidFill>
                    <a:srgbClr val="002060"/>
                  </a:solidFill>
                  <a:latin typeface="+mj-lt"/>
                </a:rPr>
                <a:t>Zone de récupération</a:t>
              </a:r>
            </a:p>
            <a:p>
              <a:pPr>
                <a:defRPr/>
              </a:pPr>
              <a:r>
                <a:rPr lang="fr-BE" sz="1400" dirty="0">
                  <a:solidFill>
                    <a:srgbClr val="002060"/>
                  </a:solidFill>
                  <a:latin typeface="+mj-lt"/>
                </a:rPr>
                <a:t>Aucun obstacle </a:t>
              </a:r>
              <a:r>
                <a:rPr lang="fr-BE" sz="1400" dirty="0">
                  <a:solidFill>
                    <a:srgbClr val="002060"/>
                  </a:solidFill>
                </a:rPr>
                <a:t>!</a:t>
              </a:r>
              <a:endParaRPr kumimoji="1" lang="fr-BE" sz="1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" name="Groupe 17"/>
          <p:cNvGrpSpPr>
            <a:grpSpLocks/>
          </p:cNvGrpSpPr>
          <p:nvPr/>
        </p:nvGrpSpPr>
        <p:grpSpPr bwMode="auto">
          <a:xfrm>
            <a:off x="6227763" y="4076700"/>
            <a:ext cx="2700337" cy="720725"/>
            <a:chOff x="6228184" y="4077072"/>
            <a:chExt cx="2699792" cy="720080"/>
          </a:xfrm>
        </p:grpSpPr>
        <p:sp>
          <p:nvSpPr>
            <p:cNvPr id="15370" name="Accolade ouvrante 15"/>
            <p:cNvSpPr>
              <a:spLocks/>
            </p:cNvSpPr>
            <p:nvPr/>
          </p:nvSpPr>
          <p:spPr bwMode="auto">
            <a:xfrm rot="5400000">
              <a:off x="7020272" y="3501008"/>
              <a:ext cx="504056" cy="2088232"/>
            </a:xfrm>
            <a:prstGeom prst="leftBrace">
              <a:avLst>
                <a:gd name="adj1" fmla="val 8324"/>
                <a:gd name="adj2" fmla="val 51162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fr-BE"/>
            </a:p>
          </p:txBody>
        </p:sp>
        <p:sp>
          <p:nvSpPr>
            <p:cNvPr id="15371" name="ZoneTexte 16"/>
            <p:cNvSpPr txBox="1">
              <a:spLocks noChangeArrowheads="1"/>
            </p:cNvSpPr>
            <p:nvPr/>
          </p:nvSpPr>
          <p:spPr bwMode="auto">
            <a:xfrm>
              <a:off x="6372200" y="4077072"/>
              <a:ext cx="255577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BE" sz="1400" b="1">
                  <a:latin typeface="Verdana" pitchFamily="34" charset="0"/>
                </a:rPr>
                <a:t>Zone à gravité limitée</a:t>
              </a:r>
            </a:p>
          </p:txBody>
        </p:sp>
      </p:grpSp>
      <p:grpSp>
        <p:nvGrpSpPr>
          <p:cNvPr id="7" name="Groupe 21"/>
          <p:cNvGrpSpPr>
            <a:grpSpLocks/>
          </p:cNvGrpSpPr>
          <p:nvPr/>
        </p:nvGrpSpPr>
        <p:grpSpPr bwMode="auto">
          <a:xfrm>
            <a:off x="5619750" y="2420938"/>
            <a:ext cx="2659063" cy="1655762"/>
            <a:chOff x="5619666" y="2420888"/>
            <a:chExt cx="2659639" cy="1656184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5619666" y="2420888"/>
              <a:ext cx="2659639" cy="738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BE" sz="1400" b="1" dirty="0">
                  <a:solidFill>
                    <a:srgbClr val="002060"/>
                  </a:solidFill>
                  <a:latin typeface="+mn-lt"/>
                </a:rPr>
                <a:t>Zone de gravité limitée</a:t>
              </a:r>
            </a:p>
            <a:p>
              <a:pPr>
                <a:defRPr/>
              </a:pPr>
              <a:r>
                <a:rPr lang="fr-BE" sz="1400" dirty="0">
                  <a:solidFill>
                    <a:srgbClr val="002060"/>
                  </a:solidFill>
                  <a:latin typeface="+mn-lt"/>
                </a:rPr>
                <a:t>Tous les obstacles agressifs</a:t>
              </a:r>
            </a:p>
            <a:p>
              <a:pPr>
                <a:defRPr/>
              </a:pPr>
              <a:r>
                <a:rPr lang="fr-BE" sz="1400" dirty="0">
                  <a:solidFill>
                    <a:srgbClr val="002060"/>
                  </a:solidFill>
                  <a:latin typeface="+mn-lt"/>
                </a:rPr>
                <a:t>doivent être traités</a:t>
              </a:r>
              <a:endParaRPr kumimoji="1" lang="fr-BE" sz="1400" dirty="0">
                <a:solidFill>
                  <a:srgbClr val="002060"/>
                </a:solidFill>
                <a:latin typeface="+mn-lt"/>
              </a:endParaRPr>
            </a:p>
          </p:txBody>
        </p:sp>
        <p:cxnSp>
          <p:nvCxnSpPr>
            <p:cNvPr id="15369" name="Connecteur droit avec flèche 20"/>
            <p:cNvCxnSpPr>
              <a:cxnSpLocks noChangeShapeType="1"/>
            </p:cNvCxnSpPr>
            <p:nvPr/>
          </p:nvCxnSpPr>
          <p:spPr bwMode="auto">
            <a:xfrm flipH="1" flipV="1">
              <a:off x="6804248" y="2996952"/>
              <a:ext cx="432048" cy="108012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1042988" y="404813"/>
            <a:ext cx="2665412" cy="7207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graphicFrame>
        <p:nvGraphicFramePr>
          <p:cNvPr id="244771" name="Group 35"/>
          <p:cNvGraphicFramePr>
            <a:graphicFrameLocks noGrp="1"/>
          </p:cNvGraphicFramePr>
          <p:nvPr/>
        </p:nvGraphicFramePr>
        <p:xfrm>
          <a:off x="827088" y="1989138"/>
          <a:ext cx="6985000" cy="3095625"/>
        </p:xfrm>
        <a:graphic>
          <a:graphicData uri="http://schemas.openxmlformats.org/drawingml/2006/table">
            <a:tbl>
              <a:tblPr/>
              <a:tblGrid>
                <a:gridCol w="3492636"/>
                <a:gridCol w="3492636"/>
              </a:tblGrid>
              <a:tr h="773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Limitation de vitesse ou V85≤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Largeur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5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120 km/h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 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3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km/h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 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3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70 km/h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 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4756" name="Text Box 20"/>
          <p:cNvSpPr txBox="1">
            <a:spLocks noChangeArrowheads="1"/>
          </p:cNvSpPr>
          <p:nvPr/>
        </p:nvSpPr>
        <p:spPr bwMode="auto">
          <a:xfrm>
            <a:off x="971550" y="5300663"/>
            <a:ext cx="7272338" cy="519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fr-BE" sz="2800" dirty="0">
                <a:solidFill>
                  <a:srgbClr val="FF0000"/>
                </a:solidFill>
                <a:latin typeface="+mj-lt"/>
              </a:rPr>
              <a:t>BAU comprise</a:t>
            </a:r>
          </a:p>
        </p:txBody>
      </p:sp>
      <p:grpSp>
        <p:nvGrpSpPr>
          <p:cNvPr id="16405" name="Groupe 5"/>
          <p:cNvGrpSpPr>
            <a:grpSpLocks/>
          </p:cNvGrpSpPr>
          <p:nvPr/>
        </p:nvGrpSpPr>
        <p:grpSpPr bwMode="auto">
          <a:xfrm>
            <a:off x="2411413" y="908050"/>
            <a:ext cx="5113337" cy="720725"/>
            <a:chOff x="970801" y="908050"/>
            <a:chExt cx="14009488" cy="988829"/>
          </a:xfrm>
        </p:grpSpPr>
        <p:sp>
          <p:nvSpPr>
            <p:cNvPr id="8" name="Rectangle à coins arrondis 7"/>
            <p:cNvSpPr/>
            <p:nvPr/>
          </p:nvSpPr>
          <p:spPr bwMode="auto">
            <a:xfrm>
              <a:off x="970801" y="908050"/>
              <a:ext cx="14009488" cy="988829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fr-BE">
                <a:solidFill>
                  <a:schemeClr val="tx1"/>
                </a:solidFill>
                <a:latin typeface="Times New Roman" pitchFamily="84" charset="0"/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1366597" y="997350"/>
              <a:ext cx="13613692" cy="5510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sz="2000" u="sng" dirty="0">
                  <a:solidFill>
                    <a:schemeClr val="bg1"/>
                  </a:solidFill>
                  <a:latin typeface="+mn-lt"/>
                </a:rPr>
                <a:t>Largeur de la Zone de Sécurité (ZS)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Nouvelle présentation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Nouvelle pré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Nouvelle présentation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Nouvelle présentation 2">
    <a:dk1>
      <a:srgbClr val="000000"/>
    </a:dk1>
    <a:lt1>
      <a:srgbClr val="FFFFFF"/>
    </a:lt1>
    <a:dk2>
      <a:srgbClr val="003366"/>
    </a:dk2>
    <a:lt2>
      <a:srgbClr val="5490A8"/>
    </a:lt2>
    <a:accent1>
      <a:srgbClr val="0099CC"/>
    </a:accent1>
    <a:accent2>
      <a:srgbClr val="3366CC"/>
    </a:accent2>
    <a:accent3>
      <a:srgbClr val="FFFFFF"/>
    </a:accent3>
    <a:accent4>
      <a:srgbClr val="000000"/>
    </a:accent4>
    <a:accent5>
      <a:srgbClr val="AACAE2"/>
    </a:accent5>
    <a:accent6>
      <a:srgbClr val="2D5CB9"/>
    </a:accent6>
    <a:hlink>
      <a:srgbClr val="99CCFF"/>
    </a:hlink>
    <a:folHlink>
      <a:srgbClr val="E1E1B7"/>
    </a:folHlink>
  </a:clrScheme>
  <a:fontScheme name="Nouvelle présentation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Nouvelle présentation 2">
    <a:dk1>
      <a:srgbClr val="000000"/>
    </a:dk1>
    <a:lt1>
      <a:srgbClr val="FFFFFF"/>
    </a:lt1>
    <a:dk2>
      <a:srgbClr val="003366"/>
    </a:dk2>
    <a:lt2>
      <a:srgbClr val="5490A8"/>
    </a:lt2>
    <a:accent1>
      <a:srgbClr val="0099CC"/>
    </a:accent1>
    <a:accent2>
      <a:srgbClr val="3366CC"/>
    </a:accent2>
    <a:accent3>
      <a:srgbClr val="FFFFFF"/>
    </a:accent3>
    <a:accent4>
      <a:srgbClr val="000000"/>
    </a:accent4>
    <a:accent5>
      <a:srgbClr val="AACAE2"/>
    </a:accent5>
    <a:accent6>
      <a:srgbClr val="2D5CB9"/>
    </a:accent6>
    <a:hlink>
      <a:srgbClr val="99CCFF"/>
    </a:hlink>
    <a:folHlink>
      <a:srgbClr val="E1E1B7"/>
    </a:folHlink>
  </a:clrScheme>
  <a:fontScheme name="Nouvelle présentation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1181</TotalTime>
  <Words>1041</Words>
  <Application>Microsoft Office PowerPoint</Application>
  <PresentationFormat>Affichage à l'écran (4:3)</PresentationFormat>
  <Paragraphs>214</Paragraphs>
  <Slides>33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33</vt:i4>
      </vt:variant>
    </vt:vector>
  </HeadingPairs>
  <TitlesOfParts>
    <vt:vector size="44" baseType="lpstr">
      <vt:lpstr>Times New Roman</vt:lpstr>
      <vt:lpstr>Geneva</vt:lpstr>
      <vt:lpstr>Arial</vt:lpstr>
      <vt:lpstr>Verdana</vt:lpstr>
      <vt:lpstr>Wingdings</vt:lpstr>
      <vt:lpstr>Symbol</vt:lpstr>
      <vt:lpstr>Arial Black</vt:lpstr>
      <vt:lpstr>Helvetica</vt:lpstr>
      <vt:lpstr>Nouvelle présentation</vt:lpstr>
      <vt:lpstr>DesignCAD.Document</vt:lpstr>
      <vt:lpstr>CorelDRAW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La ZR est recommandée pour - les nouvelles routes, - les sections de routes à « problèmes ».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lastModifiedBy>Administrateur</cp:lastModifiedBy>
  <cp:revision>121</cp:revision>
  <cp:lastPrinted>1904-01-01T00:00:00Z</cp:lastPrinted>
  <dcterms:created xsi:type="dcterms:W3CDTF">1904-01-01T00:00:00Z</dcterms:created>
  <dcterms:modified xsi:type="dcterms:W3CDTF">2012-09-05T12:24:26Z</dcterms:modified>
</cp:coreProperties>
</file>